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80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영호" initials="김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14" autoAdjust="0"/>
    <p:restoredTop sz="86556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326" y="12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commentAuthors" Target="commentAuthors.xml"  /><Relationship Id="rId7" Type="http://schemas.openxmlformats.org/officeDocument/2006/relationships/slide" Target="slides/slide4.xml"  /><Relationship Id="rId70" Type="http://schemas.openxmlformats.org/officeDocument/2006/relationships/presProps" Target="presProps.xml"  /><Relationship Id="rId71" Type="http://schemas.openxmlformats.org/officeDocument/2006/relationships/viewProps" Target="viewProps.xml"  /><Relationship Id="rId72" Type="http://schemas.openxmlformats.org/officeDocument/2006/relationships/theme" Target="theme/theme1.xml"  /><Relationship Id="rId73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963F3D-2EF4-4D49-839B-5F1378A67BFD}" type="datetime1">
              <a:rPr lang="ko-KR" altLang="en-US"/>
              <a:pPr lvl="0">
                <a:defRPr/>
              </a:pPr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FB3BCD-1257-4E0B-A3CE-1945CA8C9A5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E27482-4C1B-4C7F-91D8-FBC4C690AB75}" type="datetime1">
              <a:rPr lang="ko-KR" altLang="en-US"/>
              <a:pPr lvl="0">
                <a:defRPr/>
              </a:pPr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B4A9A3-B107-4469-B41C-1BD4FAA7F7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EBB4A9A3-B107-4469-B41C-1BD4FAA7F7F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2"/>
            <a:ext cx="103632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4"/>
            <a:ext cx="26289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제목 및 내용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제목 및 내용" preserve="1" userDrawn="1">
  <p:cSld name="2_제목 및 내용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71998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1pPr>
            <a:lvl2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2pPr>
            <a:lvl3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3pPr>
            <a:lvl4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4pPr>
            <a:lvl5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20721"/>
            <a:ext cx="691200" cy="219525"/>
          </a:xfrm>
        </p:spPr>
        <p:txBody>
          <a:bodyPr/>
          <a:lstStyle>
            <a:lvl1pPr algn="l">
              <a:defRPr sz="1100">
                <a:solidFill>
                  <a:schemeClr val="dk1"/>
                </a:solidFill>
                <a:latin typeface="Segoe UI Semibold"/>
                <a:cs typeface="Segoe UI Semibold"/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 b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t>Lecture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|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Computer</a:t>
            </a:r>
            <a:r>
              <a:rPr lang="ko-KR" altLang="en-US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Science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,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R.O.K. Air Force Academy</a:t>
            </a:r>
            <a:endParaRPr lang="en-US" altLang="ko-KR" sz="1100" b="0" baseline="0">
              <a:solidFill>
                <a:schemeClr val="dk1"/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95325"/>
            <a:ext cx="10794130" cy="304800"/>
          </a:xfrm>
        </p:spPr>
        <p:txBody>
          <a:bodyPr wrap="square" lIns="0" tIns="0" rIns="0" bIns="0" anchor="ctr" anchorCtr="0">
            <a:spAutoFit/>
          </a:bodyPr>
          <a:lstStyle>
            <a:lvl1pPr marL="0" indent="65127">
              <a:buNone/>
              <a:defRPr xmlns:mc="http://schemas.openxmlformats.org/markup-compatibility/2006" xmlns:hp="http://schemas.haansoft.com/office/presentation/8.0" kumimoji="0" sz="28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5" name="직선 연결선 11"/>
          <p:cNvCxnSpPr/>
          <p:nvPr userDrawn="1"/>
        </p:nvCxnSpPr>
        <p:spPr>
          <a:xfrm>
            <a:off x="669148" y="1119661"/>
            <a:ext cx="10705338" cy="0"/>
          </a:xfrm>
          <a:prstGeom prst="line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"/>
          <p:cNvCxnSpPr/>
          <p:nvPr userDrawn="1"/>
        </p:nvCxnSpPr>
        <p:spPr>
          <a:xfrm>
            <a:off x="628865" y="1123516"/>
            <a:ext cx="1073729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2002631"/>
            <a:ext cx="10515600" cy="2852736"/>
          </a:xfrm>
        </p:spPr>
        <p:txBody>
          <a:bodyPr anchor="ctr" anchorCtr="0"/>
          <a:lstStyle>
            <a:lvl1pPr algn="ctr">
              <a:defRPr xmlns:mc="http://schemas.openxmlformats.org/markup-compatibility/2006" xmlns:hp="http://schemas.haansoft.com/office/presentation/8.0" kumimoji="0" sz="32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0"/>
          </p:nvPr>
        </p:nvSpPr>
        <p:spPr>
          <a:xfrm>
            <a:off x="0" y="6620721"/>
            <a:ext cx="691200" cy="219525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12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1.jpe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1747156"/>
            <a:ext cx="10363200" cy="3363686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23-1</a:t>
            </a:r>
            <a:r>
              <a:rPr lang="ko-KR" altLang="en-US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학기 네트워크 프로그래밍</a:t>
            </a:r>
            <a:br>
              <a:rPr lang="ko-KR" altLang="en-US" sz="3900">
                <a:solidFill>
                  <a:schemeClr val="accent2"/>
                </a:solidFill>
              </a:rPr>
            </a:br>
            <a:r>
              <a:rPr lang="ko-KR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02. HTML5 기본문서 만들기</a:t>
            </a:r>
            <a:br>
              <a:rPr lang="en-US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</a:br>
            <a:endParaRPr lang="en-US" altLang="ko-KR" sz="3100">
              <a:solidFill>
                <a:schemeClr val="bg2">
                  <a:lumMod val="25000"/>
                </a:schemeClr>
              </a:solidFill>
              <a:latin typeface="Segoe UI Semilight"/>
              <a:ea typeface="+mj-ea"/>
              <a:cs typeface="Segoe UI Semilight"/>
            </a:endParaRPr>
          </a:p>
        </p:txBody>
      </p:sp>
      <p:sp>
        <p:nvSpPr>
          <p:cNvPr id="6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3. Javascript 코드로 사용자 인터페이스 처리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기존 코드에 자바스크립트 코드 추가 및 </a:t>
            </a:r>
            <a:r>
              <a:rPr lang="en-US" altLang="ko-KR"/>
              <a:t>html</a:t>
            </a:r>
            <a:r>
              <a:rPr lang="ko-KR" altLang="en-US"/>
              <a:t>에 적용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HTML, CSS, Javascript</a:t>
            </a:r>
            <a:r>
              <a:rPr lang="ko-KR" altLang="en-US"/>
              <a:t>로 분리된 웹 페이지 만들기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8954" y="2842505"/>
            <a:ext cx="4856356" cy="3080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 b="1">
                <a:solidFill>
                  <a:srgbClr val="0070c0"/>
                </a:solidFill>
              </a:rPr>
              <a:t>&lt;script&gt;</a:t>
            </a:r>
            <a:endParaRPr lang="en-US" altLang="ko-KR" sz="1400" b="1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>
                <a:solidFill>
                  <a:srgbClr val="0070c0"/>
                </a:solidFill>
              </a:rPr>
              <a:t>	function show() { // &lt;img&gt;</a:t>
            </a:r>
            <a:r>
              <a:rPr lang="ko-KR" altLang="en-US" sz="1400">
                <a:solidFill>
                  <a:srgbClr val="0070c0"/>
                </a:solidFill>
              </a:rPr>
              <a:t>에 이미지 달기</a:t>
            </a:r>
            <a:endParaRPr lang="ko-KR" altLang="en-US" sz="1400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>
                <a:solidFill>
                  <a:srgbClr val="0070c0"/>
                </a:solidFill>
              </a:rPr>
              <a:t>		document.getElementById("fig").src = "ElvisPresley.png"</a:t>
            </a:r>
            <a:endParaRPr lang="en-US" altLang="ko-KR" sz="1400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>
                <a:solidFill>
                  <a:srgbClr val="0070c0"/>
                </a:solidFill>
              </a:rPr>
              <a:t>	}</a:t>
            </a:r>
            <a:endParaRPr lang="en-US" altLang="ko-KR" sz="1400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>
                <a:solidFill>
                  <a:srgbClr val="0070c0"/>
                </a:solidFill>
              </a:rPr>
              <a:t>	function hide() { // &lt;img&gt;</a:t>
            </a:r>
            <a:r>
              <a:rPr lang="ko-KR" altLang="en-US" sz="1400">
                <a:solidFill>
                  <a:srgbClr val="0070c0"/>
                </a:solidFill>
              </a:rPr>
              <a:t>에 이미지 제거</a:t>
            </a:r>
            <a:endParaRPr lang="ko-KR" altLang="en-US" sz="1400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>
                <a:solidFill>
                  <a:srgbClr val="0070c0"/>
                </a:solidFill>
              </a:rPr>
              <a:t>		document.getElementById("fig").src= "";</a:t>
            </a:r>
            <a:endParaRPr lang="en-US" altLang="ko-KR" sz="1400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>
                <a:solidFill>
                  <a:srgbClr val="0070c0"/>
                </a:solidFill>
              </a:rPr>
              <a:t>	}</a:t>
            </a:r>
            <a:endParaRPr lang="en-US" altLang="ko-KR" sz="1400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 b="1">
                <a:solidFill>
                  <a:srgbClr val="0070c0"/>
                </a:solidFill>
              </a:rPr>
              <a:t>&lt;/script&gt;</a:t>
            </a:r>
            <a:endParaRPr lang="en-US" altLang="ko-KR" sz="1400" b="1">
              <a:solidFill>
                <a:srgbClr val="0070c0"/>
              </a:solidFill>
            </a:endParaRPr>
          </a:p>
          <a:p>
            <a:pPr defTabSz="179999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 </a:t>
            </a:r>
            <a:r>
              <a:rPr lang="en-US" altLang="ko-KR" sz="1400" b="1"/>
              <a:t>onmouseover="show()" onmouseout="hide()"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Elvis Presley&lt;/h3&gt;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endParaRPr lang="en-US" altLang="ko-KR" sz="1400"/>
          </a:p>
        </p:txBody>
      </p:sp>
      <p:sp>
        <p:nvSpPr>
          <p:cNvPr id="6" name="TextBox 7"/>
          <p:cNvSpPr txBox="1"/>
          <p:nvPr/>
        </p:nvSpPr>
        <p:spPr>
          <a:xfrm>
            <a:off x="2556660" y="4587094"/>
            <a:ext cx="2844047" cy="264157"/>
          </a:xfrm>
          <a:prstGeom prst="wedgeRoundRectCallout">
            <a:avLst>
              <a:gd name="adj1" fmla="val -47662"/>
              <a:gd name="adj2" fmla="val 1303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텍스트에 마우스를</a:t>
            </a:r>
            <a:r>
              <a:rPr lang="en-US" altLang="ko-KR" sz="1000"/>
              <a:t> </a:t>
            </a:r>
            <a:r>
              <a:rPr lang="ko-KR" altLang="en-US" sz="1000"/>
              <a:t>올리면 </a:t>
            </a:r>
            <a:r>
              <a:rPr lang="en-US" altLang="ko-KR" sz="1000"/>
              <a:t>show() </a:t>
            </a:r>
            <a:r>
              <a:rPr lang="ko-KR" altLang="en-US" sz="1000"/>
              <a:t>함수 호출</a:t>
            </a:r>
            <a:endParaRPr lang="en-US" altLang="ko-KR" sz="1000"/>
          </a:p>
        </p:txBody>
      </p:sp>
      <p:sp>
        <p:nvSpPr>
          <p:cNvPr id="7" name="TextBox 8"/>
          <p:cNvSpPr txBox="1"/>
          <p:nvPr/>
        </p:nvSpPr>
        <p:spPr>
          <a:xfrm>
            <a:off x="2687686" y="2751710"/>
            <a:ext cx="1627500" cy="279526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자바스크립트 코드 추가</a:t>
            </a:r>
            <a:endParaRPr lang="ko-KR" altLang="en-US" sz="1050"/>
          </a:p>
        </p:txBody>
      </p:sp>
      <p:pic>
        <p:nvPicPr>
          <p:cNvPr id="8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4374" y="2840160"/>
            <a:ext cx="2986396" cy="3060178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18006" y="3839208"/>
            <a:ext cx="1998510" cy="62668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텍스트에 마우스를</a:t>
            </a:r>
            <a:r>
              <a:rPr lang="en-US" altLang="ko-KR" sz="1050"/>
              <a:t> </a:t>
            </a:r>
            <a:endParaRPr lang="en-US" altLang="ko-KR" sz="1050"/>
          </a:p>
          <a:p>
            <a:pPr lvl="0">
              <a:defRPr/>
            </a:pPr>
            <a:r>
              <a:rPr lang="ko-KR" altLang="en-US" sz="1050"/>
              <a:t>올리면 엘비스 이미지 출력</a:t>
            </a:r>
            <a:r>
              <a:rPr lang="en-US" altLang="ko-KR" sz="1050"/>
              <a:t>.</a:t>
            </a:r>
            <a:endParaRPr lang="en-US" altLang="ko-KR" sz="1050"/>
          </a:p>
          <a:p>
            <a:pPr lvl="0">
              <a:defRPr/>
            </a:pPr>
            <a:r>
              <a:rPr lang="ko-KR" altLang="en-US" sz="1050"/>
              <a:t>내리면 없어짐</a:t>
            </a:r>
            <a:endParaRPr lang="ko-KR" altLang="en-US" sz="10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HTML5 </a:t>
            </a:r>
            <a:r>
              <a:rPr lang="ko-KR" altLang="en-US"/>
              <a:t>페이지의 기본 구조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HTML5 페이지의 필수 태그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&lt;!DOCTYPE html&gt; - HTML5 문서임을 알리는 지시어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&lt;html&gt;, &lt;head&gt;, &lt;title&gt;, &lt;body&gt; 태그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HTML </a:t>
            </a:r>
            <a:r>
              <a:rPr lang="ko-KR" altLang="en-US"/>
              <a:t>기초 실습</a:t>
            </a:r>
            <a:endParaRPr lang="ko-KR" altLang="en-US"/>
          </a:p>
        </p:txBody>
      </p:sp>
      <p:sp>
        <p:nvSpPr>
          <p:cNvPr id="5" name="직사각형 6"/>
          <p:cNvSpPr/>
          <p:nvPr/>
        </p:nvSpPr>
        <p:spPr>
          <a:xfrm>
            <a:off x="2034191" y="1967905"/>
            <a:ext cx="7469667" cy="2649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이 부분은 주석문입니다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  <a:endParaRPr lang="ko-KR" altLang="en-US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en-US" altLang="ko-KR" sz="12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태그 구성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시작태그와 종료태그가 모두 있는 경우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&lt;html&gt; ... &lt;/html&gt;, &lt;title&gt;</a:t>
            </a:r>
            <a:r>
              <a:rPr lang="ko-KR" altLang="en-US"/>
              <a:t>문서의 제목입니다</a:t>
            </a:r>
            <a:r>
              <a:rPr lang="en-US" altLang="ko-KR"/>
              <a:t>&lt;/title&gt;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시작 태그만 있는 경우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&lt;br&gt;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속성 값에 불필요한 공백 문자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HTML5 </a:t>
            </a:r>
            <a:r>
              <a:rPr lang="ko-KR" altLang="en-US"/>
              <a:t>표준에 어긋남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&lt;img Src="heart.jpg" width=</a:t>
            </a:r>
            <a:r>
              <a:rPr lang="en-US" altLang="ko-KR" b="1">
                <a:solidFill>
                  <a:srgbClr val="ff0000"/>
                </a:solidFill>
              </a:rPr>
              <a:t>" 100"</a:t>
            </a:r>
            <a:r>
              <a:rPr lang="en-US" altLang="ko-KR"/>
              <a:t> height="50" alt="</a:t>
            </a:r>
            <a:r>
              <a:rPr lang="ko-KR" altLang="en-US"/>
              <a:t>심장이미지</a:t>
            </a:r>
            <a:r>
              <a:rPr lang="en-US" altLang="ko-KR"/>
              <a:t>"&gt;</a:t>
            </a: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HTML 태그의 특징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8932" y="1558086"/>
            <a:ext cx="7821556" cy="147316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 </a:t>
            </a:r>
            <a:r>
              <a:rPr lang="ko-KR" altLang="en-US"/>
              <a:t>웹 페이지 타이틀 달기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31921" y="2955436"/>
            <a:ext cx="3126532" cy="159725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343489" y="2562741"/>
            <a:ext cx="3511769" cy="2099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&lt;title&gt;</a:t>
            </a:r>
            <a:r>
              <a:rPr lang="ko-KR" altLang="en-US" sz="1200" b="1"/>
              <a:t>첫 타이틀</a:t>
            </a:r>
            <a:r>
              <a:rPr lang="en-US" altLang="ko-KR" sz="1200" b="1"/>
              <a:t>&lt;/title&gt;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페이지에 타이틀을 다는 예제 입니다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타이틀은 브라우저의 타이틀바에 보여집니다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47945" y="2908669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8"/>
          <p:cNvSpPr/>
          <p:nvPr/>
        </p:nvSpPr>
        <p:spPr>
          <a:xfrm>
            <a:off x="3662339" y="2855479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10"/>
          <p:cNvSpPr/>
          <p:nvPr/>
        </p:nvSpPr>
        <p:spPr>
          <a:xfrm>
            <a:off x="2919553" y="3264484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2-2 &lt;h1&gt;, ..., &lt;h6&gt; </a:t>
            </a:r>
            <a:r>
              <a:rPr lang="ko-KR" altLang="en-US"/>
              <a:t>태그로 문단 제목 달기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3485" y="2235195"/>
            <a:ext cx="3012835" cy="3426053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816863" y="2258212"/>
            <a:ext cx="2919097" cy="2826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문단 제목 달기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&lt;h1&gt;</a:t>
            </a:r>
            <a:r>
              <a:rPr lang="en-US" altLang="ko-KR" sz="1200"/>
              <a:t>1</a:t>
            </a:r>
            <a:r>
              <a:rPr lang="ko-KR" altLang="en-US" sz="1200"/>
              <a:t>장 홈페이지 만들기</a:t>
            </a:r>
            <a:r>
              <a:rPr lang="en-US" altLang="ko-KR" sz="1200" b="1"/>
              <a:t>&lt;/h1&gt;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&lt;h2&gt;1</a:t>
            </a:r>
            <a:r>
              <a:rPr lang="ko-KR" altLang="en-US" sz="1200"/>
              <a:t>절 </a:t>
            </a:r>
            <a:r>
              <a:rPr lang="en-US" altLang="ko-KR" sz="1200"/>
              <a:t>HTML </a:t>
            </a:r>
            <a:r>
              <a:rPr lang="ko-KR" altLang="en-US" sz="1200"/>
              <a:t>언어</a:t>
            </a:r>
            <a:r>
              <a:rPr lang="en-US" altLang="ko-KR" sz="1200"/>
              <a:t>&lt;/h2&gt;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&lt;h3&gt;1. </a:t>
            </a:r>
            <a:r>
              <a:rPr lang="ko-KR" altLang="en-US" sz="1200"/>
              <a:t>웹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&lt;h4&gt;1.1 </a:t>
            </a:r>
            <a:r>
              <a:rPr lang="ko-KR" altLang="en-US" sz="1200"/>
              <a:t>인터넷</a:t>
            </a:r>
            <a:r>
              <a:rPr lang="en-US" altLang="ko-KR" sz="1200"/>
              <a:t>&lt;/h4&gt;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&lt;h5&gt;1.1.1 </a:t>
            </a:r>
            <a:r>
              <a:rPr lang="ko-KR" altLang="en-US" sz="1200"/>
              <a:t>네트워크</a:t>
            </a:r>
            <a:r>
              <a:rPr lang="en-US" altLang="ko-KR" sz="1200"/>
              <a:t>&lt;/h5&gt;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&lt;h6&gt;</a:t>
            </a:r>
            <a:r>
              <a:rPr lang="en-US" altLang="ko-KR" sz="1200"/>
              <a:t>1.1.1.1. </a:t>
            </a:r>
            <a:r>
              <a:rPr lang="ko-KR" altLang="en-US" sz="1200"/>
              <a:t>통신</a:t>
            </a:r>
            <a:r>
              <a:rPr lang="en-US" altLang="ko-KR" sz="1200" b="1"/>
              <a:t>&lt;/h6&gt;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자유형 7"/>
          <p:cNvSpPr/>
          <p:nvPr/>
        </p:nvSpPr>
        <p:spPr>
          <a:xfrm>
            <a:off x="5231904" y="321297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모서리가 둥근 직사각형 8"/>
          <p:cNvSpPr/>
          <p:nvPr/>
        </p:nvSpPr>
        <p:spPr>
          <a:xfrm>
            <a:off x="2855640" y="357301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2–3 title 속성으로 툴팁 달기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6233" y="2624918"/>
            <a:ext cx="2747044" cy="2090019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733825" y="2408894"/>
            <a:ext cx="3096344" cy="2285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툴팁 달기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&lt;h1 </a:t>
            </a:r>
            <a:r>
              <a:rPr lang="en-US" altLang="ko-KR" sz="1200" b="1"/>
              <a:t>title="h1</a:t>
            </a:r>
            <a:r>
              <a:rPr lang="ko-KR" altLang="en-US" sz="1200" b="1"/>
              <a:t>태그로 작성하였습니다</a:t>
            </a:r>
            <a:r>
              <a:rPr lang="en-US" altLang="ko-KR" sz="1200" b="1"/>
              <a:t>."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1</a:t>
            </a:r>
            <a:r>
              <a:rPr lang="ko-KR" altLang="en-US" sz="1200"/>
              <a:t>장 홈페이지</a:t>
            </a:r>
            <a:r>
              <a:rPr lang="en-US" altLang="ko-KR" sz="1200"/>
              <a:t>&lt;/h1&gt;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&lt;h2 title="h2</a:t>
            </a:r>
            <a:r>
              <a:rPr lang="ko-KR" altLang="en-US" sz="1200"/>
              <a:t>태그로 작성하였습니다</a:t>
            </a:r>
            <a:r>
              <a:rPr lang="en-US" altLang="ko-KR" sz="1200"/>
              <a:t>."&gt;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1</a:t>
            </a:r>
            <a:r>
              <a:rPr lang="ko-KR" altLang="en-US" sz="1200"/>
              <a:t>절 </a:t>
            </a:r>
            <a:r>
              <a:rPr lang="en-US" altLang="ko-KR" sz="1200"/>
              <a:t>HTML </a:t>
            </a:r>
            <a:r>
              <a:rPr lang="ko-KR" altLang="en-US" sz="1200"/>
              <a:t>언어</a:t>
            </a:r>
            <a:r>
              <a:rPr lang="en-US" altLang="ko-KR" sz="1200"/>
              <a:t>&lt;/h2&gt;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9070529" y="3669926"/>
            <a:ext cx="473890" cy="272414"/>
          </a:xfrm>
          <a:prstGeom prst="wedgeRoundRectCallout">
            <a:avLst>
              <a:gd name="adj1" fmla="val -93345"/>
              <a:gd name="adj2" fmla="val -2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툴팁</a:t>
            </a:r>
            <a:endParaRPr lang="ko-KR" altLang="en-US" sz="1000"/>
          </a:p>
        </p:txBody>
      </p:sp>
      <p:sp>
        <p:nvSpPr>
          <p:cNvPr id="8" name="자유형 7"/>
          <p:cNvSpPr/>
          <p:nvPr/>
        </p:nvSpPr>
        <p:spPr>
          <a:xfrm>
            <a:off x="4859927" y="3429000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439072" y="5037563"/>
            <a:ext cx="2675657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텍스트 위에 마우스를 올리면 퉅립이 출력됨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2–4 &lt;p&gt;</a:t>
            </a:r>
            <a:r>
              <a:rPr lang="ko-KR" altLang="en-US"/>
              <a:t>로 단락 나누기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8930" y="2460027"/>
            <a:ext cx="3129725" cy="2536438"/>
          </a:xfrm>
          <a:prstGeom prst="rect">
            <a:avLst/>
          </a:prstGeom>
          <a:ln>
            <a:noFill/>
          </a:ln>
        </p:spPr>
      </p:pic>
      <p:sp>
        <p:nvSpPr>
          <p:cNvPr id="6" name="직사각형 4"/>
          <p:cNvSpPr/>
          <p:nvPr/>
        </p:nvSpPr>
        <p:spPr>
          <a:xfrm>
            <a:off x="1991544" y="2204752"/>
            <a:ext cx="4104456" cy="30225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7ac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단락 나누기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&lt;h3&gt;2 </a:t>
            </a:r>
            <a:r>
              <a:rPr lang="ko-KR" altLang="en-US" sz="1200"/>
              <a:t>개의 단락 나누기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&lt;p&gt;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HTML </a:t>
            </a:r>
            <a:r>
              <a:rPr lang="ko-KR" altLang="en-US" sz="1200"/>
              <a:t>문서도  본문을 여러 단락으로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나눌 수 있다</a:t>
            </a:r>
            <a:r>
              <a:rPr lang="en-US" altLang="ko-KR" sz="1200"/>
              <a:t>. CSS </a:t>
            </a:r>
            <a:r>
              <a:rPr lang="ko-KR" altLang="en-US" sz="1200"/>
              <a:t>스타일을 사용하면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단락 단위로 내어 쓰기와 들여 쓰기가 가능하다</a:t>
            </a:r>
            <a:r>
              <a:rPr lang="en-US" altLang="ko-KR" sz="1200"/>
              <a:t>.</a:t>
            </a:r>
            <a:r>
              <a:rPr lang="en-US" altLang="ko-KR" sz="1200" b="1"/>
              <a:t>&lt;/p&gt;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&lt;p&gt;</a:t>
            </a:r>
            <a:endParaRPr lang="en-US" altLang="ko-KR" sz="1200" b="1"/>
          </a:p>
          <a:p>
            <a:pPr lvl="0">
              <a:defRPr/>
            </a:pPr>
            <a:r>
              <a:rPr lang="ko-KR" altLang="en-US" sz="1200"/>
              <a:t>여러 개의 빈 칸은 하나로 취급되며</a:t>
            </a:r>
            <a:r>
              <a:rPr lang="en-US" altLang="ko-KR" sz="1200"/>
              <a:t>,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엔터 키 역시 하나의 빈 칸으로 처리된다</a:t>
            </a:r>
            <a:r>
              <a:rPr lang="en-US" altLang="ko-KR" sz="1200"/>
              <a:t>.</a:t>
            </a:r>
            <a:r>
              <a:rPr lang="en-US" altLang="ko-KR" sz="1200" b="1"/>
              <a:t>&lt;/p&gt;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7"/>
          <p:cNvSpPr txBox="1"/>
          <p:nvPr/>
        </p:nvSpPr>
        <p:spPr>
          <a:xfrm flipH="1">
            <a:off x="8251493" y="3156584"/>
            <a:ext cx="541367" cy="272414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헤딩</a:t>
            </a:r>
            <a:endParaRPr lang="ko-KR" altLang="en-US" sz="1000"/>
          </a:p>
        </p:txBody>
      </p:sp>
      <p:sp>
        <p:nvSpPr>
          <p:cNvPr id="8" name="TextBox 8"/>
          <p:cNvSpPr txBox="1"/>
          <p:nvPr/>
        </p:nvSpPr>
        <p:spPr>
          <a:xfrm flipH="1">
            <a:off x="9582335" y="3676256"/>
            <a:ext cx="541367" cy="272414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단락</a:t>
            </a:r>
            <a:endParaRPr lang="ko-KR" altLang="en-US" sz="1000"/>
          </a:p>
        </p:txBody>
      </p:sp>
      <p:sp>
        <p:nvSpPr>
          <p:cNvPr id="9" name="왼쪽 대괄호 14"/>
          <p:cNvSpPr/>
          <p:nvPr/>
        </p:nvSpPr>
        <p:spPr>
          <a:xfrm flipH="1">
            <a:off x="9331614" y="4412312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5"/>
          <p:cNvSpPr txBox="1"/>
          <p:nvPr/>
        </p:nvSpPr>
        <p:spPr>
          <a:xfrm flipH="1">
            <a:off x="9582334" y="4452729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단락</a:t>
            </a:r>
            <a:endParaRPr lang="ko-KR" altLang="en-US" sz="1000"/>
          </a:p>
        </p:txBody>
      </p:sp>
      <p:sp>
        <p:nvSpPr>
          <p:cNvPr id="11" name="오른쪽 대괄호 5"/>
          <p:cNvSpPr/>
          <p:nvPr/>
        </p:nvSpPr>
        <p:spPr>
          <a:xfrm>
            <a:off x="5668527" y="3641980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자유형 6"/>
          <p:cNvSpPr/>
          <p:nvPr/>
        </p:nvSpPr>
        <p:spPr>
          <a:xfrm flipV="1">
            <a:off x="5799582" y="3948672"/>
            <a:ext cx="503952" cy="68935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6303534" y="3681104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왼쪽 대괄호 17"/>
          <p:cNvSpPr/>
          <p:nvPr/>
        </p:nvSpPr>
        <p:spPr>
          <a:xfrm flipH="1">
            <a:off x="9331614" y="3661126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2–5 &lt;hr&gt; </a:t>
            </a:r>
            <a:r>
              <a:rPr lang="ko-KR" altLang="en-US"/>
              <a:t>태그로 수평선 긋기</a:t>
            </a: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1314" y="2338718"/>
            <a:ext cx="3290574" cy="2461840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718317" y="2352286"/>
            <a:ext cx="4172370" cy="24654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수평선 긋기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수평선 긋기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&lt;hr&gt;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&lt;p&gt;hr </a:t>
            </a:r>
            <a:r>
              <a:rPr lang="ko-KR" altLang="en-US" sz="1200"/>
              <a:t>태그는 </a:t>
            </a:r>
            <a:r>
              <a:rPr lang="en-US" altLang="ko-KR" sz="1200"/>
              <a:t>horizontal</a:t>
            </a:r>
            <a:r>
              <a:rPr lang="ko-KR" altLang="en-US" sz="1200"/>
              <a:t>에서 딴 글자입니다</a:t>
            </a:r>
            <a:r>
              <a:rPr lang="en-US" altLang="ko-KR" sz="1200"/>
              <a:t>.&lt;/p&gt;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&lt;hr&gt;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종료 태그 </a:t>
            </a:r>
            <a:r>
              <a:rPr lang="en-US" altLang="ko-KR" sz="1200"/>
              <a:t>&amp;lt;/hr&amp;gt;</a:t>
            </a:r>
            <a:r>
              <a:rPr lang="ko-KR" altLang="en-US" sz="1200"/>
              <a:t>를 사용하지 않습니다</a:t>
            </a:r>
            <a:r>
              <a:rPr lang="en-US" altLang="ko-KR" sz="1200"/>
              <a:t>.&lt;/p&gt;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5504587" y="3000358"/>
            <a:ext cx="591413" cy="272414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수평선</a:t>
            </a:r>
            <a:endParaRPr lang="ko-KR" altLang="en-US" sz="1000"/>
          </a:p>
        </p:txBody>
      </p:sp>
      <p:sp>
        <p:nvSpPr>
          <p:cNvPr id="8" name="타원 2"/>
          <p:cNvSpPr/>
          <p:nvPr/>
        </p:nvSpPr>
        <p:spPr>
          <a:xfrm>
            <a:off x="2791131" y="4166133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81540" y="4175231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60273" y="4992190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‘&lt;‘</a:t>
            </a:r>
            <a:r>
              <a:rPr lang="ko-KR" altLang="en-US" sz="1000"/>
              <a:t>를 출력하기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위한 엔터티 표현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2-6 &lt;br&gt; </a:t>
            </a:r>
            <a:r>
              <a:rPr lang="ko-KR" altLang="en-US"/>
              <a:t>태그로 새로운 줄로 넘어가기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4987" y="2428696"/>
            <a:ext cx="2868051" cy="2062194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019694" y="2415336"/>
            <a:ext cx="4076306" cy="2650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새로운 줄 넘어가기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새로운 줄 넘어가기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&amp;lt;br&amp;gt;</a:t>
            </a:r>
            <a:r>
              <a:rPr lang="ko-KR" altLang="en-US" sz="1200"/>
              <a:t> 태그로 다음 줄로 넘어갑니다</a:t>
            </a:r>
            <a:r>
              <a:rPr lang="en-US" altLang="ko-KR" sz="1200"/>
              <a:t>.</a:t>
            </a:r>
            <a:r>
              <a:rPr lang="en-US" altLang="ko-KR" sz="1200" b="1"/>
              <a:t>&lt;br&gt;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2 </a:t>
            </a:r>
            <a:r>
              <a:rPr lang="ko-KR" altLang="en-US" sz="1200"/>
              <a:t>개의 </a:t>
            </a:r>
            <a:r>
              <a:rPr lang="en-US" altLang="ko-KR" sz="1200"/>
              <a:t>&amp;lt;br&amp;gt;</a:t>
            </a:r>
            <a:r>
              <a:rPr lang="ko-KR" altLang="en-US" sz="1200"/>
              <a:t> 태그로 두 번 넘어 갑니다</a:t>
            </a:r>
            <a:r>
              <a:rPr lang="en-US" altLang="ko-KR" sz="1200"/>
              <a:t>.</a:t>
            </a:r>
            <a:r>
              <a:rPr lang="en-US" altLang="ko-KR" sz="1200" b="1"/>
              <a:t>&lt;br&gt;&lt;br&gt;</a:t>
            </a:r>
            <a:endParaRPr lang="en-US" altLang="ko-KR" sz="1200" b="1"/>
          </a:p>
          <a:p>
            <a:pPr lvl="0">
              <a:defRPr/>
            </a:pPr>
            <a:r>
              <a:rPr lang="ko-KR" altLang="en-US" sz="1200"/>
              <a:t>잘 보이나요</a:t>
            </a:r>
            <a:r>
              <a:rPr lang="en-US" altLang="ko-KR" sz="1200"/>
              <a:t>? 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8740069" y="3292791"/>
            <a:ext cx="488521" cy="260763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&lt;br&gt;</a:t>
            </a:r>
            <a:endParaRPr lang="ko-KR" altLang="en-US" sz="1000"/>
          </a:p>
        </p:txBody>
      </p:sp>
      <p:sp>
        <p:nvSpPr>
          <p:cNvPr id="8" name="TextBox 9"/>
          <p:cNvSpPr txBox="1"/>
          <p:nvPr/>
        </p:nvSpPr>
        <p:spPr>
          <a:xfrm>
            <a:off x="9071001" y="3740456"/>
            <a:ext cx="491099" cy="260774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&lt;br&gt;</a:t>
            </a:r>
            <a:endParaRPr lang="ko-KR" altLang="en-US" sz="1000"/>
          </a:p>
        </p:txBody>
      </p:sp>
      <p:sp>
        <p:nvSpPr>
          <p:cNvPr id="9" name="TextBox 11"/>
          <p:cNvSpPr txBox="1"/>
          <p:nvPr/>
        </p:nvSpPr>
        <p:spPr>
          <a:xfrm>
            <a:off x="7348286" y="3947642"/>
            <a:ext cx="489718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&lt;br&gt;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HTML5 </a:t>
            </a:r>
            <a:r>
              <a:rPr lang="ko-KR" altLang="en-US"/>
              <a:t>기본 문서 만들기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페이지를 만드는 기초적인 HTML 태그들을 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HTML5 기본 문서 만들 수 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 페이지에 이미지, 표, 하이퍼링크를 삽입할 수 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인라인 프레임을 사용하여 웹 페이지에 다른 웹 페이지를 내장할 수 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오디오 비디오를 웹 페이지에 삽입할 수 있다.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강의 개요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HTML5의 문자 : 유니코드 문자셋, UTF-8 코드 체계</a:t>
            </a:r>
            <a:endParaRPr lang="ko-KR" altLang="en-US"/>
          </a:p>
          <a:p>
            <a:pPr>
              <a:defRPr/>
            </a:pPr>
            <a:r>
              <a:rPr lang="ko-KR" altLang="en-US"/>
              <a:t>예약어, 키보드로 입력이 어려운 기호들, 심볼  </a:t>
            </a:r>
            <a:r>
              <a:rPr lang="en-US" altLang="ko-KR"/>
              <a:t>(</a:t>
            </a:r>
            <a:r>
              <a:rPr lang="ko-KR" altLang="en-US"/>
              <a:t>&amp;엔터티; 혹은 &amp;#코드값;</a:t>
            </a:r>
            <a:r>
              <a:rPr lang="en-US" altLang="ko-KR"/>
              <a:t>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&lt; 	----&gt;	&amp;lt; 	혹은 &amp;#60;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©	----&gt;	&amp;copy; 	혹은 &amp;#169;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∑	----&gt;	&amp;sum; 	혹은 &amp;#8721;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문자, 기호, 심볼 입력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6730" y="4080814"/>
            <a:ext cx="7691883" cy="2412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2–7 </a:t>
            </a:r>
            <a:r>
              <a:rPr lang="ko-KR" altLang="en-US"/>
              <a:t>특수 문자</a:t>
            </a:r>
            <a:r>
              <a:rPr lang="en-US" altLang="ko-KR"/>
              <a:t>, </a:t>
            </a:r>
            <a:r>
              <a:rPr lang="ko-KR" altLang="en-US"/>
              <a:t>기호</a:t>
            </a:r>
            <a:r>
              <a:rPr lang="en-US" altLang="ko-KR"/>
              <a:t>, </a:t>
            </a:r>
            <a:r>
              <a:rPr lang="ko-KR" altLang="en-US"/>
              <a:t>심볼 삽입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8970" y="2144783"/>
            <a:ext cx="2476565" cy="2242516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351699" y="2158811"/>
            <a:ext cx="4176464" cy="2830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문자</a:t>
            </a:r>
            <a:r>
              <a:rPr lang="en-US" altLang="ko-KR" sz="1200"/>
              <a:t>, </a:t>
            </a:r>
            <a:r>
              <a:rPr lang="ko-KR" altLang="en-US" sz="1200"/>
              <a:t>기호</a:t>
            </a:r>
            <a:r>
              <a:rPr lang="en-US" altLang="ko-KR" sz="1200"/>
              <a:t>, </a:t>
            </a:r>
            <a:r>
              <a:rPr lang="ko-KR" altLang="en-US" sz="1200"/>
              <a:t>심볼 표현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기호 넣기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10 </a:t>
            </a:r>
            <a:r>
              <a:rPr lang="en-US" altLang="ko-KR" sz="1200" b="1"/>
              <a:t>&amp;divide;</a:t>
            </a:r>
            <a:r>
              <a:rPr lang="en-US" altLang="ko-KR" sz="1200"/>
              <a:t> 2 = 5&lt;br&gt;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&amp;radic;</a:t>
            </a:r>
            <a:r>
              <a:rPr lang="en-US" altLang="ko-KR" sz="1200"/>
              <a:t>2 = 1.414&lt;br&gt;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2 </a:t>
            </a:r>
            <a:r>
              <a:rPr lang="en-US" altLang="ko-KR" sz="1200" b="1"/>
              <a:t>&amp;nbsp;&amp;nbsp; &amp;lt; &amp;nbsp;&amp;nbsp;&amp;nbsp;</a:t>
            </a:r>
            <a:r>
              <a:rPr lang="en-US" altLang="ko-KR" sz="1200"/>
              <a:t> 3&lt;br&gt;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오늘 </a:t>
            </a:r>
            <a:r>
              <a:rPr lang="en-US" altLang="ko-KR" sz="1200" b="1"/>
              <a:t>&amp;quot;</a:t>
            </a:r>
            <a:r>
              <a:rPr lang="en-US" altLang="ko-KR" sz="1200"/>
              <a:t>Elvis</a:t>
            </a:r>
            <a:r>
              <a:rPr lang="en-US" altLang="ko-KR" sz="1200" b="1"/>
              <a:t>&amp;#34;</a:t>
            </a:r>
            <a:r>
              <a:rPr lang="en-US" altLang="ko-KR" sz="1200"/>
              <a:t> </a:t>
            </a:r>
            <a:r>
              <a:rPr lang="ko-KR" altLang="en-US" sz="1200"/>
              <a:t>노래를 들었다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6096000" y="3001940"/>
            <a:ext cx="635949" cy="272414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&amp;divide;</a:t>
            </a:r>
            <a:endParaRPr lang="ko-KR" altLang="en-US" sz="1000"/>
          </a:p>
        </p:txBody>
      </p:sp>
      <p:sp>
        <p:nvSpPr>
          <p:cNvPr id="8" name="TextBox 8"/>
          <p:cNvSpPr txBox="1"/>
          <p:nvPr/>
        </p:nvSpPr>
        <p:spPr>
          <a:xfrm>
            <a:off x="7679040" y="4305387"/>
            <a:ext cx="539284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&amp;#34;</a:t>
            </a:r>
            <a:endParaRPr lang="ko-KR" altLang="en-US" sz="1000"/>
          </a:p>
        </p:txBody>
      </p:sp>
      <p:sp>
        <p:nvSpPr>
          <p:cNvPr id="9" name="모서리가 둥근 직사각형 9"/>
          <p:cNvSpPr/>
          <p:nvPr/>
        </p:nvSpPr>
        <p:spPr>
          <a:xfrm>
            <a:off x="7005703" y="3429000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직사각형 10"/>
          <p:cNvSpPr/>
          <p:nvPr/>
        </p:nvSpPr>
        <p:spPr>
          <a:xfrm>
            <a:off x="7496041" y="3984943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856081" y="3297274"/>
            <a:ext cx="1440160" cy="272414"/>
          </a:xfrm>
          <a:prstGeom prst="wedgeRoundRectCallout">
            <a:avLst>
              <a:gd name="adj1" fmla="val -82653"/>
              <a:gd name="adj2" fmla="val 1627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빈칸</a:t>
            </a:r>
            <a:r>
              <a:rPr lang="en-US" altLang="ko-KR" sz="1000"/>
              <a:t>3</a:t>
            </a:r>
            <a:r>
              <a:rPr lang="ko-KR" altLang="en-US" sz="1000"/>
              <a:t>개</a:t>
            </a:r>
            <a:r>
              <a:rPr lang="en-US" altLang="ko-KR" sz="1000"/>
              <a:t>(&amp;nbsp; 3</a:t>
            </a:r>
            <a:r>
              <a:rPr lang="ko-KR" altLang="en-US" sz="1000"/>
              <a:t>개</a:t>
            </a:r>
            <a:r>
              <a:rPr lang="en-US" altLang="ko-KR" sz="1000"/>
              <a:t>)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2–8 &lt;pre&gt; </a:t>
            </a:r>
            <a:r>
              <a:rPr lang="ko-KR" altLang="en-US"/>
              <a:t>태그로 개발자의 포맷 그대로 출력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451" y="2883514"/>
            <a:ext cx="2934155" cy="2443588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978161" y="1942726"/>
            <a:ext cx="4355976" cy="3741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개발자의 포맷 그대로 출력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개발자의 포맷 그대로 출력하기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&amp;lt;p&amp;gt;</a:t>
            </a:r>
            <a:r>
              <a:rPr lang="ko-KR" altLang="en-US" sz="1200"/>
              <a:t> 태그를 사용하면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            여러 개의 빈 칸은 하나로</a:t>
            </a:r>
            <a:r>
              <a:rPr lang="en-US" altLang="ko-KR" sz="1200"/>
              <a:t>, 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            여러 줄은 한 줄에 붙여 출력됩니다</a:t>
            </a:r>
            <a:r>
              <a:rPr lang="en-US" altLang="ko-KR" sz="1200"/>
              <a:t>.&lt;/p&gt;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&lt;pre&gt;</a:t>
            </a:r>
            <a:endParaRPr lang="en-US" altLang="ko-KR" sz="1200" b="1"/>
          </a:p>
          <a:p>
            <a:pPr lvl="0">
              <a:defRPr/>
            </a:pPr>
            <a:r>
              <a:rPr lang="ko-KR" altLang="en-US" sz="1200"/>
              <a:t>그러나 </a:t>
            </a:r>
            <a:r>
              <a:rPr lang="en-US" altLang="ko-KR" sz="1200"/>
              <a:t>&amp;lt;pre&amp;gt;</a:t>
            </a:r>
            <a:r>
              <a:rPr lang="ko-KR" altLang="en-US" sz="1200"/>
              <a:t> 태그를 사용하면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            사용자가 입력한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            그대로 출력됩니다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&lt;/pre&gt;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4225297" y="3434220"/>
            <a:ext cx="705192" cy="272414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&lt;Enter&gt;</a:t>
            </a:r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4781686" y="3599258"/>
            <a:ext cx="705192" cy="272414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&lt;Enter&gt;</a:t>
            </a:r>
            <a:endParaRPr lang="ko-KR" altLang="en-US" sz="1000"/>
          </a:p>
        </p:txBody>
      </p:sp>
      <p:sp>
        <p:nvSpPr>
          <p:cNvPr id="9" name="TextBox 9"/>
          <p:cNvSpPr txBox="1"/>
          <p:nvPr/>
        </p:nvSpPr>
        <p:spPr>
          <a:xfrm>
            <a:off x="826032" y="3428999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여러 개의 빈 칸은 하나로 처리</a:t>
            </a:r>
            <a:endParaRPr lang="ko-KR" altLang="en-US" sz="1000"/>
          </a:p>
        </p:txBody>
      </p:sp>
      <p:sp>
        <p:nvSpPr>
          <p:cNvPr id="10" name="모서리가 둥근 직사각형 10"/>
          <p:cNvSpPr/>
          <p:nvPr/>
        </p:nvSpPr>
        <p:spPr>
          <a:xfrm>
            <a:off x="2085665" y="3834559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대괄호 14"/>
          <p:cNvSpPr/>
          <p:nvPr/>
        </p:nvSpPr>
        <p:spPr>
          <a:xfrm>
            <a:off x="4781676" y="4488237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자유형 15"/>
          <p:cNvSpPr/>
          <p:nvPr/>
        </p:nvSpPr>
        <p:spPr>
          <a:xfrm>
            <a:off x="4908360" y="4746986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왼쪽 대괄호 16"/>
          <p:cNvSpPr/>
          <p:nvPr/>
        </p:nvSpPr>
        <p:spPr>
          <a:xfrm>
            <a:off x="6622169" y="4712181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2–9 </a:t>
            </a:r>
            <a:r>
              <a:rPr lang="ko-KR" altLang="en-US"/>
              <a:t>텍스트 꾸미기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5847" y="1855077"/>
            <a:ext cx="2206266" cy="352506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381576" y="1618333"/>
            <a:ext cx="3989899" cy="42947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텍스트 꾸미기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 텍스트 꾸미기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&lt;p&gt; 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&lt;b&gt;</a:t>
            </a:r>
            <a:r>
              <a:rPr lang="ko-KR" altLang="en-US" sz="1200"/>
              <a:t>진하게</a:t>
            </a:r>
            <a:r>
              <a:rPr lang="en-US" altLang="ko-KR" sz="1200" b="1"/>
              <a:t>&lt;/b&gt;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&lt;strong&gt;</a:t>
            </a:r>
            <a:r>
              <a:rPr lang="ko-KR" altLang="en-US" sz="1200"/>
              <a:t>중요한</a:t>
            </a:r>
            <a:r>
              <a:rPr lang="en-US" altLang="ko-KR" sz="1200" b="1"/>
              <a:t>&lt;/strong&gt;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&lt;em&gt;</a:t>
            </a:r>
            <a:r>
              <a:rPr lang="ko-KR" altLang="en-US" sz="1200"/>
              <a:t>강조</a:t>
            </a:r>
            <a:r>
              <a:rPr lang="en-US" altLang="ko-KR" sz="1200" b="1"/>
              <a:t>&lt;/em&gt;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&lt;i&gt;</a:t>
            </a:r>
            <a:r>
              <a:rPr lang="ko-KR" altLang="en-US" sz="1200"/>
              <a:t>이탤릭으로 강조</a:t>
            </a:r>
            <a:r>
              <a:rPr lang="en-US" altLang="ko-KR" sz="1200" b="1"/>
              <a:t>&lt;/i&gt;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&lt;b&gt;&lt;i&gt;</a:t>
            </a:r>
            <a:r>
              <a:rPr lang="ko-KR" altLang="en-US" sz="1200"/>
              <a:t>진하게 이탤릭으로 강조</a:t>
            </a:r>
            <a:r>
              <a:rPr lang="en-US" altLang="ko-KR" sz="1200" b="1"/>
              <a:t>&lt;/i&gt;&lt;/b&gt;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보통 문자 </a:t>
            </a:r>
            <a:r>
              <a:rPr lang="en-US" altLang="ko-KR" sz="1200" b="1"/>
              <a:t>&lt;small&gt;</a:t>
            </a:r>
            <a:r>
              <a:rPr lang="ko-KR" altLang="en-US" sz="1200"/>
              <a:t>한 단계 작은 문자</a:t>
            </a:r>
            <a:r>
              <a:rPr lang="en-US" altLang="ko-KR" sz="1200" b="1"/>
              <a:t>&lt;/small&gt;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&lt;del&gt;</a:t>
            </a:r>
            <a:r>
              <a:rPr lang="ko-KR" altLang="en-US" sz="1200"/>
              <a:t>삭제</a:t>
            </a:r>
            <a:r>
              <a:rPr lang="en-US" altLang="ko-KR" sz="1200" b="1"/>
              <a:t>&lt;/del&gt;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&lt;ins&gt;</a:t>
            </a:r>
            <a:r>
              <a:rPr lang="ko-KR" altLang="en-US" sz="1200"/>
              <a:t>추가</a:t>
            </a:r>
            <a:r>
              <a:rPr lang="en-US" altLang="ko-KR" sz="1200" b="1"/>
              <a:t>&lt;/ins&gt;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보통문자의 </a:t>
            </a:r>
            <a:r>
              <a:rPr lang="en-US" altLang="ko-KR" sz="1200" b="1"/>
              <a:t>&lt;sup&gt;</a:t>
            </a:r>
            <a:r>
              <a:rPr lang="ko-KR" altLang="en-US" sz="1200"/>
              <a:t>윗첨자</a:t>
            </a:r>
            <a:r>
              <a:rPr lang="en-US" altLang="ko-KR" sz="1200" b="1"/>
              <a:t>&lt;/sup&gt;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보통문자의 </a:t>
            </a:r>
            <a:r>
              <a:rPr lang="en-US" altLang="ko-KR" sz="1200" b="1"/>
              <a:t>&lt;sub&gt;</a:t>
            </a:r>
            <a:r>
              <a:rPr lang="ko-KR" altLang="en-US" sz="1200"/>
              <a:t>아래첨자</a:t>
            </a:r>
            <a:r>
              <a:rPr lang="en-US" altLang="ko-KR" sz="1200" b="1"/>
              <a:t>&lt;/sub&gt;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&lt;mark&gt;</a:t>
            </a:r>
            <a:r>
              <a:rPr lang="ko-KR" altLang="en-US" sz="1200"/>
              <a:t>하이라이팅</a:t>
            </a:r>
            <a:r>
              <a:rPr lang="en-US" altLang="ko-KR" sz="1200" b="1"/>
              <a:t>&lt;/mark&gt;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/>
          </a:bodyPr>
          <a:lstStyle/>
          <a:p>
            <a:pPr lvl="0">
              <a:defRPr/>
            </a:pPr>
            <a:r>
              <a:rPr lang="ko-KR" altLang="en-US"/>
              <a:t>태그 </a:t>
            </a:r>
            <a:r>
              <a:rPr lang="en-US" altLang="ko-KR"/>
              <a:t>: </a:t>
            </a:r>
            <a:r>
              <a:rPr lang="ko-KR" altLang="en-US"/>
              <a:t>블록 태그와 인라인 태그로 구분</a:t>
            </a:r>
            <a:endParaRPr lang="ko-KR" altLang="en-US"/>
          </a:p>
          <a:p>
            <a:pPr lvl="2" latinLnBrk="0">
              <a:defRPr/>
            </a:pPr>
            <a:r>
              <a:rPr lang="ko-KR" altLang="en-US"/>
              <a:t>블록 태그 사례</a:t>
            </a:r>
            <a:r>
              <a:rPr lang="en-US" altLang="ko-KR"/>
              <a:t> : &lt;p&gt;, &lt;h1&gt;, &lt;div&gt;, &lt;ul&gt;</a:t>
            </a:r>
            <a:endParaRPr lang="en-US" altLang="ko-KR"/>
          </a:p>
          <a:p>
            <a:pPr lvl="2" latinLnBrk="0">
              <a:defRPr/>
            </a:pPr>
            <a:r>
              <a:rPr lang="ko-KR" altLang="en-US"/>
              <a:t>인라인 태그 사례 </a:t>
            </a:r>
            <a:r>
              <a:rPr lang="en-US" altLang="ko-KR"/>
              <a:t>: &lt;strong&gt;, &lt;a&gt;, &lt;img&gt;, &lt;span&gt;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블록 태그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항상 새 라인에서 시작하여 출력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양 옆에 다른 콘텐트를 배치하지 않고 한 라인 독점 사용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가장 많이 사용되는 블록 태그</a:t>
            </a:r>
            <a:r>
              <a:rPr lang="en-US" altLang="ko-KR"/>
              <a:t> : &lt;div&gt;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인라인 태그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블록 속에 삽입되어 블록의 일부로 출력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가장 많이 사용된 인라인 태그 </a:t>
            </a:r>
            <a:r>
              <a:rPr lang="en-US" altLang="ko-KR"/>
              <a:t>: &lt;span&gt;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블록 태그와 인라인 태그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2-10 &lt;div&gt; </a:t>
            </a:r>
            <a:r>
              <a:rPr lang="ko-KR" altLang="en-US"/>
              <a:t>블록과 </a:t>
            </a:r>
            <a:r>
              <a:rPr lang="en-US" altLang="ko-KR"/>
              <a:t>&lt;span&gt; </a:t>
            </a:r>
            <a:r>
              <a:rPr lang="ko-KR" altLang="en-US"/>
              <a:t>인라인</a:t>
            </a:r>
            <a:endParaRPr lang="ko-KR" altLang="en-US"/>
          </a:p>
        </p:txBody>
      </p:sp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3761" y="2163292"/>
            <a:ext cx="2466352" cy="29966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167364" y="1763357"/>
            <a:ext cx="4464496" cy="3930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&lt;title&gt;&amp;lt;div&amp;gt;</a:t>
            </a:r>
            <a:r>
              <a:rPr lang="ko-KR" altLang="en-US" sz="1200"/>
              <a:t>블록과 </a:t>
            </a:r>
            <a:r>
              <a:rPr lang="en-US" altLang="ko-KR" sz="1200"/>
              <a:t>&amp;lt;span&amp;gt;</a:t>
            </a:r>
            <a:r>
              <a:rPr lang="ko-KR" altLang="en-US" sz="1200"/>
              <a:t>인라인 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사랑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&lt;div style="background-color:skyblue; padding:20px;"&gt;</a:t>
            </a:r>
            <a:endParaRPr lang="en-US" altLang="ko-KR" sz="1200" b="1"/>
          </a:p>
          <a:p>
            <a:pPr lvl="0">
              <a:defRPr/>
            </a:pPr>
            <a:r>
              <a:rPr lang="ko-KR" altLang="en-US" sz="1200"/>
              <a:t>내가 사람의 방언과 천사의 말을 할지라도</a:t>
            </a:r>
            <a:endParaRPr lang="ko-KR" altLang="en-US" sz="1200"/>
          </a:p>
          <a:p>
            <a:pPr lvl="0">
              <a:defRPr/>
            </a:pPr>
            <a:r>
              <a:rPr lang="en-US" altLang="ko-KR" sz="1200" b="1"/>
              <a:t>&lt;span style="color:red"&gt;</a:t>
            </a:r>
            <a:r>
              <a:rPr lang="ko-KR" altLang="en-US" sz="1200" b="1"/>
              <a:t>사랑</a:t>
            </a:r>
            <a:r>
              <a:rPr lang="en-US" altLang="ko-KR" sz="1200" b="1"/>
              <a:t>&lt;/span&gt;</a:t>
            </a:r>
            <a:r>
              <a:rPr lang="ko-KR" altLang="en-US" sz="1200"/>
              <a:t>이 없으면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소리 나는 구리와 울리는 꽹과리가 되고</a:t>
            </a:r>
            <a:r>
              <a:rPr lang="en-US" altLang="ko-KR" sz="1200"/>
              <a:t>,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&lt;span style="color:red"&gt;</a:t>
            </a:r>
            <a:r>
              <a:rPr lang="ko-KR" altLang="en-US" sz="1200" b="1"/>
              <a:t>사랑</a:t>
            </a:r>
            <a:r>
              <a:rPr lang="en-US" altLang="ko-KR" sz="1200" b="1"/>
              <a:t>&lt;/span&gt;</a:t>
            </a:r>
            <a:r>
              <a:rPr lang="ko-KR" altLang="en-US" sz="1200"/>
              <a:t>이 없으면 아무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것도 아니라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&lt;/div&gt;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~</a:t>
            </a:r>
            <a:r>
              <a:rPr lang="ko-KR" altLang="en-US" sz="1200"/>
              <a:t>우리 서로 사랑하며 살아요</a:t>
            </a:r>
            <a:r>
              <a:rPr lang="en-US" altLang="ko-KR" sz="1200"/>
              <a:t>~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&lt;/p&gt;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111579" y="3052719"/>
            <a:ext cx="1512168" cy="439111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1000"/>
              <a:t>배경색을 파란색으로 꾸미는 </a:t>
            </a:r>
            <a:r>
              <a:rPr lang="en-US" altLang="ko-KR" sz="1000"/>
              <a:t>CSS3 </a:t>
            </a:r>
            <a:r>
              <a:rPr lang="ko-KR" altLang="en-US" sz="1000"/>
              <a:t>스타일</a:t>
            </a:r>
            <a:endParaRPr lang="ko-KR" altLang="en-US" sz="1000"/>
          </a:p>
        </p:txBody>
      </p:sp>
      <p:sp>
        <p:nvSpPr>
          <p:cNvPr id="8" name="TextBox 8"/>
          <p:cNvSpPr txBox="1"/>
          <p:nvPr/>
        </p:nvSpPr>
        <p:spPr>
          <a:xfrm>
            <a:off x="8267901" y="2980363"/>
            <a:ext cx="616347" cy="272414"/>
          </a:xfrm>
          <a:prstGeom prst="wedgeRoundRectCallout">
            <a:avLst>
              <a:gd name="adj1" fmla="val -46069"/>
              <a:gd name="adj2" fmla="val 79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1000"/>
              <a:t>&lt;div&gt;</a:t>
            </a:r>
            <a:endParaRPr lang="ko-KR" altLang="en-US" sz="1000"/>
          </a:p>
        </p:txBody>
      </p:sp>
      <p:sp>
        <p:nvSpPr>
          <p:cNvPr id="9" name="TextBox 9"/>
          <p:cNvSpPr txBox="1"/>
          <p:nvPr/>
        </p:nvSpPr>
        <p:spPr>
          <a:xfrm>
            <a:off x="7887721" y="4381940"/>
            <a:ext cx="688355" cy="270222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1000"/>
              <a:t>&lt;span&gt;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메타 데이터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데이터를 설명하는 데이터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사진 데이터의 메타데이터 </a:t>
            </a:r>
            <a:r>
              <a:rPr lang="en-US" altLang="ko-KR"/>
              <a:t>: </a:t>
            </a:r>
            <a:r>
              <a:rPr lang="ko-KR" altLang="en-US"/>
              <a:t>사진 찍은 장소</a:t>
            </a:r>
            <a:r>
              <a:rPr lang="en-US" altLang="ko-KR"/>
              <a:t>, </a:t>
            </a:r>
            <a:r>
              <a:rPr lang="ko-KR" altLang="en-US"/>
              <a:t>시간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오디오 데이터 </a:t>
            </a:r>
            <a:r>
              <a:rPr lang="en-US" altLang="ko-KR"/>
              <a:t>: </a:t>
            </a:r>
            <a:r>
              <a:rPr lang="ko-KR" altLang="en-US"/>
              <a:t>재생 시간</a:t>
            </a:r>
            <a:r>
              <a:rPr lang="en-US" altLang="ko-KR"/>
              <a:t>, </a:t>
            </a:r>
            <a:r>
              <a:rPr lang="ko-KR" altLang="en-US"/>
              <a:t>채널 수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이미지 데이터 </a:t>
            </a:r>
            <a:r>
              <a:rPr lang="en-US" altLang="ko-KR"/>
              <a:t>: </a:t>
            </a:r>
            <a:r>
              <a:rPr lang="ko-KR" altLang="en-US"/>
              <a:t>이미지의 폭</a:t>
            </a:r>
            <a:r>
              <a:rPr lang="en-US" altLang="ko-KR"/>
              <a:t>, </a:t>
            </a:r>
            <a:r>
              <a:rPr lang="ko-KR" altLang="en-US"/>
              <a:t>높이</a:t>
            </a:r>
            <a:r>
              <a:rPr lang="en-US" altLang="ko-KR"/>
              <a:t>, </a:t>
            </a:r>
            <a:r>
              <a:rPr lang="ko-KR" altLang="en-US"/>
              <a:t>컬러 해상도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HTML </a:t>
            </a:r>
            <a:r>
              <a:rPr lang="ko-KR" altLang="en-US"/>
              <a:t>페이지에 대한 메타 데이터를 담기 위한 태그들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&lt;base&gt;, &lt;link&gt;, &lt;script&gt;, &lt;style&gt;, &lt;title&gt;, &lt;meta&gt;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메타 태그들은 </a:t>
            </a:r>
            <a:r>
              <a:rPr lang="en-US" altLang="ko-KR"/>
              <a:t>&lt;head&gt; </a:t>
            </a:r>
            <a:r>
              <a:rPr lang="ko-KR" altLang="en-US"/>
              <a:t>태그 안에 작성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&lt;script&gt;</a:t>
            </a:r>
            <a:r>
              <a:rPr lang="ko-KR" altLang="en-US"/>
              <a:t>는 </a:t>
            </a:r>
            <a:r>
              <a:rPr lang="en-US" altLang="ko-KR"/>
              <a:t>&lt;body&gt; </a:t>
            </a:r>
            <a:r>
              <a:rPr lang="ko-KR" altLang="en-US"/>
              <a:t>내에도 작성 가능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메타 데이터 삽입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6451879" y="4857432"/>
            <a:ext cx="4836642" cy="903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79999">
              <a:buNone/>
              <a:defRPr/>
            </a:pPr>
            <a:r>
              <a:rPr lang="en-US" altLang="ko-KR"/>
              <a:t>&lt;head&gt;</a:t>
            </a:r>
            <a:endParaRPr lang="en-US" altLang="ko-KR"/>
          </a:p>
          <a:p>
            <a:pPr marL="0" lvl="2" defTabSz="179999">
              <a:buNone/>
              <a:defRPr/>
            </a:pPr>
            <a:r>
              <a:rPr lang="en-US" altLang="ko-KR"/>
              <a:t>	&lt;base href="http://www.mysite.com/score/"&gt;</a:t>
            </a:r>
            <a:endParaRPr lang="en-US" altLang="ko-KR"/>
          </a:p>
          <a:p>
            <a:pPr marL="0" lvl="2" defTabSz="179999">
              <a:buNone/>
              <a:defRPr/>
            </a:pPr>
            <a:r>
              <a:rPr lang="en-US" altLang="ko-KR"/>
              <a:t>&lt;/head&gt;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페이지들의 기본</a:t>
            </a:r>
            <a:r>
              <a:rPr lang="en-US" altLang="ko-KR"/>
              <a:t>URL</a:t>
            </a:r>
            <a:r>
              <a:rPr lang="ko-KR" altLang="en-US"/>
              <a:t>과 페이지가 출력될 윈도우 지정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사용 예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&lt;base&gt; </a:t>
            </a: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2867" y="2739281"/>
            <a:ext cx="5544616" cy="689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lnSpc>
                <a:spcPct val="140000"/>
              </a:lnSpc>
              <a:defRPr/>
            </a:pPr>
            <a:r>
              <a:rPr lang="pt-BR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lnSpc>
                <a:spcPct val="140000"/>
              </a:lnSpc>
              <a:defRPr/>
            </a:pPr>
            <a:r>
              <a:rPr lang="pt-BR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2867" y="4274663"/>
            <a:ext cx="4537089" cy="725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 latinLnBrk="0">
              <a:defRPr/>
            </a:pPr>
            <a:r>
              <a:rPr lang="en-US" altLang="ko-KR" sz="1400"/>
              <a:t>	</a:t>
            </a:r>
            <a:r>
              <a:rPr lang="en-US" altLang="ko-KR" sz="1400" b="1"/>
              <a:t>&lt;base href="http://www.mysite.com/score/"&gt;</a:t>
            </a:r>
            <a:endParaRPr lang="en-US" altLang="ko-KR" sz="1400" b="1"/>
          </a:p>
          <a:p>
            <a:pPr defTabSz="179999" latinLnBrk="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</p:txBody>
      </p:sp>
      <p:sp>
        <p:nvSpPr>
          <p:cNvPr id="7" name="직사각형 7"/>
          <p:cNvSpPr/>
          <p:nvPr/>
        </p:nvSpPr>
        <p:spPr>
          <a:xfrm>
            <a:off x="2622868" y="5219621"/>
            <a:ext cx="4537088" cy="6858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href="math.html"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href="science.html"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8"/>
          <p:cNvSpPr/>
          <p:nvPr/>
        </p:nvSpPr>
        <p:spPr>
          <a:xfrm>
            <a:off x="2478851" y="2299279"/>
            <a:ext cx="7632849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1400" kern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9" name="직사각형 9"/>
          <p:cNvSpPr/>
          <p:nvPr/>
        </p:nvSpPr>
        <p:spPr>
          <a:xfrm>
            <a:off x="2478852" y="3846474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ko-KR" altLang="en-US" sz="1400" ker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오른쪽 중괄호 6"/>
          <p:cNvSpPr/>
          <p:nvPr/>
        </p:nvSpPr>
        <p:spPr>
          <a:xfrm>
            <a:off x="7375397" y="4283517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꺾인 연결선 11"/>
          <p:cNvCxnSpPr>
            <a:stCxn id="5" idx="3"/>
            <a:endCxn id="10" idx="1"/>
          </p:cNvCxnSpPr>
          <p:nvPr/>
        </p:nvCxnSpPr>
        <p:spPr>
          <a:xfrm flipH="1">
            <a:off x="7736021" y="3068955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>
          <a:xfrm>
            <a:off x="8365671" y="3996823"/>
            <a:ext cx="854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수정 가능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altLang="ko-KR"/>
              <a:t>&lt;link&gt; </a:t>
            </a:r>
            <a:r>
              <a:rPr lang="ko-KR" altLang="en-US"/>
              <a:t>태그는 외부 자원 연결에 사용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&lt;meta&gt; </a:t>
            </a:r>
            <a:r>
              <a:rPr lang="ko-KR" altLang="en-US"/>
              <a:t>태그는 다양한 메타 데이터 표현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페이지의 저작자</a:t>
            </a:r>
            <a:r>
              <a:rPr lang="en-US" altLang="ko-KR"/>
              <a:t>, </a:t>
            </a:r>
            <a:r>
              <a:rPr lang="ko-KR" altLang="en-US"/>
              <a:t>문자 인코딩 방식</a:t>
            </a:r>
            <a:r>
              <a:rPr lang="en-US" altLang="ko-KR"/>
              <a:t>, </a:t>
            </a:r>
            <a:r>
              <a:rPr lang="ko-KR" altLang="en-US"/>
              <a:t>내용 등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&lt;meta&gt; </a:t>
            </a:r>
            <a:r>
              <a:rPr lang="ko-KR" altLang="en-US"/>
              <a:t>태그 사용 예시</a:t>
            </a:r>
            <a:endParaRPr lang="ko-KR" altLang="en-US"/>
          </a:p>
          <a:p>
            <a:pPr lvl="1">
              <a:defRPr/>
            </a:pPr>
            <a:r>
              <a:rPr lang="ko-KR" altLang="en-US" sz="2000"/>
              <a:t>웹 페이지의 저작자가 “생도”임을 표기하는 사례</a:t>
            </a:r>
            <a:endParaRPr lang="ko-KR" altLang="en-US" sz="2000"/>
          </a:p>
          <a:p>
            <a:pPr lvl="2">
              <a:defRPr/>
            </a:pPr>
            <a:r>
              <a:rPr lang="en-US" altLang="ko-KR" sz="2000" b="1"/>
              <a:t>&lt;meta name="author" content="</a:t>
            </a:r>
            <a:r>
              <a:rPr lang="ko-KR" altLang="en-US" sz="2000" b="1"/>
              <a:t>생도</a:t>
            </a:r>
            <a:r>
              <a:rPr lang="en-US" altLang="ko-KR" sz="2000" b="1"/>
              <a:t>"&gt;</a:t>
            </a:r>
            <a:endParaRPr lang="en-US" altLang="ko-KR" sz="2000" b="1"/>
          </a:p>
          <a:p>
            <a:pPr lvl="1">
              <a:defRPr/>
            </a:pPr>
            <a:r>
              <a:rPr lang="ko-KR" altLang="en-US" sz="2000"/>
              <a:t>웹 페이지의 내용 설명</a:t>
            </a:r>
            <a:endParaRPr lang="ko-KR" altLang="en-US" sz="2000"/>
          </a:p>
          <a:p>
            <a:pPr lvl="2">
              <a:defRPr/>
            </a:pPr>
            <a:r>
              <a:rPr lang="en-US" altLang="ko-KR" sz="2000" b="1"/>
              <a:t>&lt;meta name="description" content="</a:t>
            </a:r>
            <a:r>
              <a:rPr lang="ko-KR" altLang="en-US" sz="2000" b="1"/>
              <a:t>입학 요령에 대한 자세한 사항</a:t>
            </a:r>
            <a:r>
              <a:rPr lang="en-US" altLang="ko-KR" sz="2000" b="1"/>
              <a:t>"&gt;</a:t>
            </a:r>
            <a:endParaRPr lang="en-US" altLang="ko-KR" sz="2000" b="1"/>
          </a:p>
          <a:p>
            <a:pPr lvl="1">
              <a:defRPr/>
            </a:pPr>
            <a:r>
              <a:rPr lang="ko-KR" altLang="en-US" sz="2000"/>
              <a:t>웹 페이지의 키워드</a:t>
            </a:r>
            <a:r>
              <a:rPr lang="en-US" altLang="ko-KR" sz="2000"/>
              <a:t>(</a:t>
            </a:r>
            <a:r>
              <a:rPr lang="ko-KR" altLang="en-US" sz="2000"/>
              <a:t>검색 엔진에 의해 검색되게 하기 위함</a:t>
            </a:r>
            <a:r>
              <a:rPr lang="en-US" altLang="ko-KR" sz="2000"/>
              <a:t>)</a:t>
            </a:r>
            <a:endParaRPr lang="en-US" altLang="ko-KR" sz="2000"/>
          </a:p>
          <a:p>
            <a:pPr lvl="2">
              <a:defRPr/>
            </a:pPr>
            <a:r>
              <a:rPr lang="en-US" altLang="ko-KR" sz="2000" b="1"/>
              <a:t>&lt;meta name="keywords" content="</a:t>
            </a:r>
            <a:r>
              <a:rPr lang="ko-KR" altLang="en-US" sz="2000" b="1"/>
              <a:t>컴퓨터</a:t>
            </a:r>
            <a:r>
              <a:rPr lang="en-US" altLang="ko-KR" sz="2000" b="1"/>
              <a:t>, </a:t>
            </a:r>
            <a:r>
              <a:rPr lang="ko-KR" altLang="en-US" sz="2000" b="1"/>
              <a:t>소프트웨어</a:t>
            </a:r>
            <a:r>
              <a:rPr lang="en-US" altLang="ko-KR" sz="2000" b="1"/>
              <a:t>, </a:t>
            </a:r>
            <a:r>
              <a:rPr lang="ko-KR" altLang="en-US" sz="2000" b="1"/>
              <a:t>스마트폰</a:t>
            </a:r>
            <a:r>
              <a:rPr lang="en-US" altLang="ko-KR" sz="2000" b="1"/>
              <a:t>"&gt;</a:t>
            </a:r>
            <a:endParaRPr lang="en-US" altLang="ko-KR" sz="2000" b="1"/>
          </a:p>
          <a:p>
            <a:pPr lvl="1">
              <a:defRPr/>
            </a:pPr>
            <a:r>
              <a:rPr lang="en-US" altLang="ko-KR" sz="2000" b="1">
                <a:solidFill>
                  <a:srgbClr val="0070c0"/>
                </a:solidFill>
              </a:rPr>
              <a:t>charset </a:t>
            </a:r>
            <a:r>
              <a:rPr lang="ko-KR" altLang="en-US" sz="2000" b="1">
                <a:solidFill>
                  <a:srgbClr val="0070c0"/>
                </a:solidFill>
              </a:rPr>
              <a:t>속성으로 웹 페이지에 사용하는 문자 코드 지정</a:t>
            </a:r>
            <a:endParaRPr lang="ko-KR" altLang="en-US" sz="2000" b="1">
              <a:solidFill>
                <a:srgbClr val="0070c0"/>
              </a:solidFill>
            </a:endParaRPr>
          </a:p>
          <a:p>
            <a:pPr lvl="2">
              <a:defRPr/>
            </a:pPr>
            <a:r>
              <a:rPr lang="en-US" altLang="ko-KR" sz="2000" b="1"/>
              <a:t>&lt;meta charset=“utf-8”</a:t>
            </a:r>
            <a:r>
              <a:rPr lang="en-US" altLang="ko-KR" sz="2000"/>
              <a:t>&gt;</a:t>
            </a:r>
            <a:endParaRPr lang="en-US" altLang="ko-KR" sz="2000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10011" y="1437639"/>
            <a:ext cx="5058466" cy="9863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&lt;link type="text/css" rel="stylesheet" href="mystyle.css"&gt;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472813" y="2479232"/>
            <a:ext cx="5122566" cy="31931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500"/>
              <a:t>mystyle.css</a:t>
            </a:r>
            <a:r>
              <a:rPr lang="ko-KR" altLang="en-US" sz="1500"/>
              <a:t>에 저장된 스타일 시트를 불러오도록 지시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&lt;img&gt; </a:t>
            </a:r>
            <a:r>
              <a:rPr lang="ko-KR" altLang="en-US"/>
              <a:t>태그의 </a:t>
            </a:r>
            <a:r>
              <a:rPr lang="en-US" altLang="ko-KR"/>
              <a:t>src </a:t>
            </a:r>
            <a:r>
              <a:rPr lang="ko-KR" altLang="en-US"/>
              <a:t>속성에 이미지 파일의 주소 지정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src</a:t>
            </a:r>
            <a:r>
              <a:rPr lang="ko-KR" altLang="en-US"/>
              <a:t>에 지정할 수 있는 이미지 종류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BMP, GIF, PNG, JPG(JPEG), animated-GIF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이미지 삽입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798" y="3209190"/>
            <a:ext cx="9200403" cy="266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Review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2-11 &lt;img&gt; </a:t>
            </a:r>
            <a:r>
              <a:rPr lang="ko-KR" altLang="en-US"/>
              <a:t>태그로 이미지 삽입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0618" y="1406649"/>
            <a:ext cx="6120680" cy="33825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</a:t>
            </a:r>
            <a:r>
              <a:rPr lang="en-US" altLang="ko-KR" sz="1100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이미지 삽입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이미지 삽입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&lt;p&gt;</a:t>
            </a:r>
            <a:r>
              <a:rPr lang="ko-KR" altLang="en-US" sz="1200"/>
              <a:t> 엘비스 프레슬리의 사진입니다</a:t>
            </a:r>
            <a:r>
              <a:rPr lang="en-US" altLang="ko-KR" sz="1200"/>
              <a:t>.&lt;/p&gt;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&lt;img src="media/Elvis1.jpg" </a:t>
            </a:r>
            <a:r>
              <a:rPr lang="en-US" altLang="ko-KR" sz="1200" b="1"/>
              <a:t>width="150" height="200"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 	 alt="Elvis"&gt;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&lt;img </a:t>
            </a:r>
            <a:r>
              <a:rPr lang="en-US" altLang="ko-KR" sz="1200" b="1"/>
              <a:t>src="media/kitae.jpg" </a:t>
            </a:r>
            <a:r>
              <a:rPr lang="en-US" altLang="ko-KR" sz="1200"/>
              <a:t>width="80" height="100"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 </a:t>
            </a:r>
            <a:r>
              <a:rPr lang="en-US" altLang="ko-KR" sz="1200" b="1"/>
              <a:t>alt="</a:t>
            </a:r>
            <a:r>
              <a:rPr lang="ko-KR" altLang="en-US" sz="1200" b="1"/>
              <a:t>황기태사진없음</a:t>
            </a:r>
            <a:r>
              <a:rPr lang="en-US" altLang="ko-KR" sz="1200" b="1"/>
              <a:t>"</a:t>
            </a:r>
            <a:r>
              <a:rPr lang="en-US" altLang="ko-KR" sz="1200"/>
              <a:t>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&lt;img </a:t>
            </a:r>
            <a:r>
              <a:rPr lang="en-US" altLang="ko-KR" sz="1200" b="1"/>
              <a:t>src="http://t1.kakaocdn.net/kakaocorp/kakaocorp/admin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/service/453a624d017900001.png" 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	 alt="</a:t>
            </a:r>
            <a:r>
              <a:rPr lang="ko-KR" altLang="en-US" sz="1200"/>
              <a:t>사진 주소 변경됨</a:t>
            </a:r>
            <a:r>
              <a:rPr lang="en-US" altLang="ko-KR" sz="1200"/>
              <a:t>" width="100" height="100"&gt;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0813" y="2188475"/>
            <a:ext cx="3364781" cy="34163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TextBox 9"/>
          <p:cNvSpPr txBox="1"/>
          <p:nvPr/>
        </p:nvSpPr>
        <p:spPr>
          <a:xfrm>
            <a:off x="2554713" y="5047360"/>
            <a:ext cx="2952328" cy="940270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현재 엘비스와 황기태의 이미지 파일의 경로명은 </a:t>
            </a:r>
            <a:r>
              <a:rPr lang="en-US" altLang="ko-KR" sz="1000"/>
              <a:t>media/Elvis1.jpg</a:t>
            </a:r>
            <a:r>
              <a:rPr lang="ko-KR" altLang="en-US" sz="1000"/>
              <a:t>와 </a:t>
            </a:r>
            <a:r>
              <a:rPr lang="en-US" altLang="ko-KR" sz="1000"/>
              <a:t>media/kitae.jpg</a:t>
            </a:r>
            <a:r>
              <a:rPr lang="ko-KR" altLang="en-US" sz="1000"/>
              <a:t>로</a:t>
            </a:r>
            <a:r>
              <a:rPr lang="en-US" altLang="ko-KR" sz="1000"/>
              <a:t>,</a:t>
            </a:r>
            <a:r>
              <a:rPr lang="ko-KR" altLang="en-US" sz="1000"/>
              <a:t> 상대 경로명을 사용하고 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endParaRPr lang="ko-KR" altLang="en-US" sz="1000"/>
          </a:p>
          <a:p>
            <a:pPr lvl="0">
              <a:defRPr/>
            </a:pPr>
            <a:r>
              <a:rPr lang="ko-KR" altLang="en-US" sz="1000" b="1"/>
              <a:t>이미지 파일은 </a:t>
            </a:r>
            <a:r>
              <a:rPr lang="en-US" altLang="ko-KR" sz="1000" b="1"/>
              <a:t>HTML </a:t>
            </a:r>
            <a:r>
              <a:rPr lang="ko-KR" altLang="en-US" sz="1000" b="1"/>
              <a:t>파일이 있는 경로 아래 </a:t>
            </a:r>
            <a:r>
              <a:rPr lang="en-US" altLang="ko-KR" sz="1000" b="1"/>
              <a:t>media </a:t>
            </a:r>
            <a:r>
              <a:rPr lang="ko-KR" altLang="en-US" sz="1000" b="1"/>
              <a:t>폴더를 만들고 그 곳에 두면 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  <p:sp>
        <p:nvSpPr>
          <p:cNvPr id="8" name="TextBox 6"/>
          <p:cNvSpPr txBox="1"/>
          <p:nvPr/>
        </p:nvSpPr>
        <p:spPr>
          <a:xfrm>
            <a:off x="7568034" y="5609216"/>
            <a:ext cx="1510528" cy="430926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사진이 없는 경우 </a:t>
            </a:r>
            <a:r>
              <a:rPr lang="en-US" altLang="ko-KR" sz="1000"/>
              <a:t>alt</a:t>
            </a:r>
            <a:r>
              <a:rPr lang="ko-KR" altLang="en-US" sz="1000"/>
              <a:t>에 지정된 텍스트 출력</a:t>
            </a:r>
            <a:endParaRPr lang="ko-KR" altLang="en-US" sz="1000"/>
          </a:p>
        </p:txBody>
      </p:sp>
      <p:sp>
        <p:nvSpPr>
          <p:cNvPr id="9" name="TextBox 7"/>
          <p:cNvSpPr txBox="1"/>
          <p:nvPr/>
        </p:nvSpPr>
        <p:spPr>
          <a:xfrm>
            <a:off x="9323466" y="5744463"/>
            <a:ext cx="1497538" cy="439093"/>
          </a:xfrm>
          <a:prstGeom prst="wedgeRoundRectCallout">
            <a:avLst>
              <a:gd name="adj1" fmla="val 12270"/>
              <a:gd name="adj2" fmla="val -1124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카카오 사이트의 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주소로 연결한 이미지</a:t>
            </a:r>
            <a:endParaRPr lang="ko-KR" altLang="en-US" sz="1000"/>
          </a:p>
        </p:txBody>
      </p:sp>
      <p:sp>
        <p:nvSpPr>
          <p:cNvPr id="10" name="TextBox 12"/>
          <p:cNvSpPr txBox="1"/>
          <p:nvPr/>
        </p:nvSpPr>
        <p:spPr>
          <a:xfrm>
            <a:off x="5507042" y="2914455"/>
            <a:ext cx="17503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c00000"/>
                </a:solidFill>
              </a:rPr>
              <a:t>150x200 </a:t>
            </a:r>
            <a:r>
              <a:rPr lang="ko-KR" altLang="en-US" sz="1100">
                <a:solidFill>
                  <a:srgbClr val="c00000"/>
                </a:solidFill>
              </a:rPr>
              <a:t>픽셀 크기로 출력</a:t>
            </a:r>
            <a:endParaRPr lang="ko-KR" altLang="en-US" sz="1100">
              <a:solidFill>
                <a:srgbClr val="c00000"/>
              </a:solidFill>
            </a:endParaRPr>
          </a:p>
        </p:txBody>
      </p:sp>
      <p:sp>
        <p:nvSpPr>
          <p:cNvPr id="11" name="자유형 13"/>
          <p:cNvSpPr/>
          <p:nvPr/>
        </p:nvSpPr>
        <p:spPr>
          <a:xfrm>
            <a:off x="5813390" y="3178791"/>
            <a:ext cx="1637868" cy="500418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 </a:t>
            </a:r>
            <a:r>
              <a:rPr lang="ko-KR" altLang="en-US"/>
              <a:t>가지 종류의 리스트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순서 있는 리스트</a:t>
            </a:r>
            <a:r>
              <a:rPr lang="en-US" altLang="ko-KR"/>
              <a:t>(ordered list) - &lt;ol&gt;&lt;/ol&gt;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순서 없는 리스트</a:t>
            </a:r>
            <a:r>
              <a:rPr lang="en-US" altLang="ko-KR"/>
              <a:t>(unordered list) - &lt;ul&gt;&lt;/ul&gt;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정의 리스트</a:t>
            </a:r>
            <a:r>
              <a:rPr lang="en-US" altLang="ko-KR"/>
              <a:t>(definition list) - &lt;dl&gt;&lt;/dl&gt;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리스트 아이템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&lt;li&gt;…&lt;/li&gt;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&lt;/li&gt; </a:t>
            </a:r>
            <a:r>
              <a:rPr lang="ko-KR" altLang="en-US"/>
              <a:t>생략 가능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리스트 만들기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리스트 만들기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7624" y="4576721"/>
            <a:ext cx="7116751" cy="1067513"/>
          </a:xfrm>
          <a:prstGeom prst="rect">
            <a:avLst/>
          </a:prstGeom>
        </p:spPr>
      </p:pic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6302" y="5671522"/>
            <a:ext cx="7106362" cy="727259"/>
          </a:xfrm>
          <a:prstGeom prst="rect">
            <a:avLst/>
          </a:prstGeom>
        </p:spPr>
      </p:pic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1996" y="1278949"/>
            <a:ext cx="7168007" cy="3245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2-12 &lt;ol&gt;</a:t>
            </a:r>
            <a:r>
              <a:rPr lang="ko-KR" altLang="en-US"/>
              <a:t>로 라면 끓이는 순서 나열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23676" y="2893674"/>
            <a:ext cx="2329768" cy="2398447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387172" y="1911410"/>
            <a:ext cx="4104456" cy="3715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라면을 끓이는 순서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라면을 끓이는 순서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&lt;ol </a:t>
            </a:r>
            <a:r>
              <a:rPr lang="en-US" altLang="ko-KR" sz="1400" b="1">
                <a:solidFill>
                  <a:srgbClr val="0070c0"/>
                </a:solidFill>
              </a:rPr>
              <a:t>type="A" </a:t>
            </a:r>
            <a:r>
              <a:rPr lang="en-US" altLang="ko-KR" sz="1400" b="1"/>
              <a:t>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&lt;li&gt;</a:t>
            </a:r>
            <a:r>
              <a:rPr lang="ko-KR" altLang="en-US" sz="1400"/>
              <a:t>물을 끓인다</a:t>
            </a:r>
            <a:r>
              <a:rPr lang="en-US" altLang="ko-KR" sz="1400"/>
              <a:t>.&lt;/li&gt;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&lt;li&gt;</a:t>
            </a:r>
            <a:r>
              <a:rPr lang="ko-KR" altLang="en-US" sz="1400"/>
              <a:t>라면과 스프를 넣는다</a:t>
            </a:r>
            <a:r>
              <a:rPr lang="en-US" altLang="ko-KR" sz="1400"/>
              <a:t>.&lt;/li&gt;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&lt;li&gt;</a:t>
            </a:r>
            <a:r>
              <a:rPr lang="ko-KR" altLang="en-US" sz="1400"/>
              <a:t>파를 썰어 넣는다</a:t>
            </a:r>
            <a:r>
              <a:rPr lang="en-US" altLang="ko-KR" sz="1400"/>
              <a:t>.&lt;/li&gt;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&lt;li&gt;5</a:t>
            </a:r>
            <a:r>
              <a:rPr lang="ko-KR" altLang="en-US" sz="1400"/>
              <a:t>분 후 먹는다</a:t>
            </a:r>
            <a:r>
              <a:rPr lang="en-US" altLang="ko-KR" sz="1400"/>
              <a:t>.&lt;/li&gt;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&lt;/ol&gt;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&lt;/html&gt;</a:t>
            </a:r>
            <a:endParaRPr lang="ko-KR" altLang="en-US" sz="1400" b="1"/>
          </a:p>
        </p:txBody>
      </p:sp>
      <p:sp>
        <p:nvSpPr>
          <p:cNvPr id="7" name="모서리가 둥근 직사각형 9"/>
          <p:cNvSpPr/>
          <p:nvPr/>
        </p:nvSpPr>
        <p:spPr>
          <a:xfrm>
            <a:off x="7089570" y="4202260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11"/>
          <p:cNvSpPr/>
          <p:nvPr/>
        </p:nvSpPr>
        <p:spPr>
          <a:xfrm>
            <a:off x="3667275" y="393750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7"/>
          <p:cNvSpPr txBox="1"/>
          <p:nvPr/>
        </p:nvSpPr>
        <p:spPr>
          <a:xfrm>
            <a:off x="6772797" y="5054034"/>
            <a:ext cx="504056" cy="261742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마커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2-13 &lt;ul&gt;</a:t>
            </a:r>
            <a:r>
              <a:rPr lang="ko-KR" altLang="en-US"/>
              <a:t>로 좋아하는 음식 나열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1766" y="2474998"/>
            <a:ext cx="2141042" cy="1908003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688193" y="1887897"/>
            <a:ext cx="3600400" cy="3510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내가 좋아하는 음식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내가 좋아하는 음식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&lt;ul&gt;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&lt;li&gt;</a:t>
            </a:r>
            <a:r>
              <a:rPr lang="ko-KR" altLang="en-US" sz="1400"/>
              <a:t>감자탕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&lt;li&gt;</a:t>
            </a:r>
            <a:r>
              <a:rPr lang="ko-KR" altLang="en-US" sz="1400"/>
              <a:t>스파게티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/>
              <a:t>	&lt;li&gt;</a:t>
            </a:r>
            <a:r>
              <a:rPr lang="ko-KR" altLang="en-US" sz="1400"/>
              <a:t>올레국수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 b="1"/>
              <a:t>&lt;/ul&gt;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&lt;/html&gt;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88393" y="4034734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&lt;/li&gt;</a:t>
            </a:r>
            <a:r>
              <a:rPr lang="ko-KR" altLang="en-US" sz="1000"/>
              <a:t> 생략 가능</a:t>
            </a:r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6403133" y="4247057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마커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2-14 </a:t>
            </a:r>
            <a:r>
              <a:rPr lang="ko-KR" altLang="en-US"/>
              <a:t>중첩 리스트 만들기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5171" y="1874964"/>
            <a:ext cx="2638766" cy="4024119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174691" y="1370908"/>
            <a:ext cx="3737664" cy="5027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중첩 리스트 만들기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내가 사는 이유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&lt;ul&gt;</a:t>
            </a:r>
            <a:endParaRPr lang="en-US" altLang="ko-KR" sz="1200" b="1"/>
          </a:p>
          <a:p>
            <a:pPr lvl="1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내가 좋아하는 음식 많아요</a:t>
            </a:r>
            <a:endParaRPr lang="ko-KR" altLang="en-US" sz="1200"/>
          </a:p>
          <a:p>
            <a:pPr lvl="2" defTabSz="179999">
              <a:defRPr/>
            </a:pPr>
            <a:r>
              <a:rPr lang="en-US" altLang="ko-KR" sz="1200" b="1"/>
              <a:t>&lt;ul&gt;</a:t>
            </a:r>
            <a:endParaRPr lang="en-US" altLang="ko-KR" sz="1200" b="1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감자탕</a:t>
            </a:r>
            <a:endParaRPr lang="ko-KR" altLang="en-US" sz="1200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스파게티</a:t>
            </a:r>
            <a:endParaRPr lang="ko-KR" altLang="en-US" sz="1200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올레국수</a:t>
            </a:r>
            <a:endParaRPr lang="ko-KR" altLang="en-US" sz="1200"/>
          </a:p>
          <a:p>
            <a:pPr lvl="2" defTabSz="179999">
              <a:defRPr/>
            </a:pPr>
            <a:r>
              <a:rPr lang="en-US" altLang="ko-KR" sz="1200" b="1"/>
              <a:t>&lt;/ul&gt;</a:t>
            </a:r>
            <a:endParaRPr lang="en-US" altLang="ko-KR" sz="1200" b="1"/>
          </a:p>
          <a:p>
            <a:pPr lvl="1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라면 먹기 좋아해요</a:t>
            </a:r>
            <a:endParaRPr lang="ko-KR" altLang="en-US" sz="1200"/>
          </a:p>
          <a:p>
            <a:pPr lvl="2" defTabSz="179999">
              <a:defRPr/>
            </a:pPr>
            <a:r>
              <a:rPr lang="en-US" altLang="ko-KR" sz="1200" b="1"/>
              <a:t>&lt;ol type="1" &gt;</a:t>
            </a:r>
            <a:endParaRPr lang="en-US" altLang="ko-KR" sz="1200" b="1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물을 끓인다</a:t>
            </a:r>
            <a:r>
              <a:rPr lang="en-US" altLang="ko-KR" sz="1200"/>
              <a:t>.</a:t>
            </a:r>
            <a:endParaRPr lang="en-US" altLang="ko-KR" sz="1200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라면과 스프를 넣는다</a:t>
            </a:r>
            <a:r>
              <a:rPr lang="en-US" altLang="ko-KR" sz="1200"/>
              <a:t>.</a:t>
            </a:r>
            <a:endParaRPr lang="en-US" altLang="ko-KR" sz="1200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파를 썰어 넣는다</a:t>
            </a:r>
            <a:r>
              <a:rPr lang="en-US" altLang="ko-KR" sz="1200"/>
              <a:t>.</a:t>
            </a:r>
            <a:endParaRPr lang="en-US" altLang="ko-KR" sz="1200"/>
          </a:p>
          <a:p>
            <a:pPr lvl="3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한 입에 다 먹는다</a:t>
            </a:r>
            <a:r>
              <a:rPr lang="en-US" altLang="ko-KR" sz="1200"/>
              <a:t>.</a:t>
            </a:r>
            <a:endParaRPr lang="en-US" altLang="ko-KR" sz="1200"/>
          </a:p>
          <a:p>
            <a:pPr lvl="2" defTabSz="179999">
              <a:defRPr/>
            </a:pPr>
            <a:r>
              <a:rPr lang="en-US" altLang="ko-KR" sz="1200" b="1"/>
              <a:t>&lt;/ol&gt;</a:t>
            </a:r>
            <a:endParaRPr lang="en-US" altLang="ko-KR" sz="1200" b="1"/>
          </a:p>
          <a:p>
            <a:pPr lvl="1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여름에는 바다로</a:t>
            </a:r>
            <a:endParaRPr lang="ko-KR" altLang="en-US" sz="1200"/>
          </a:p>
          <a:p>
            <a:pPr lvl="1" defTabSz="179999">
              <a:defRPr/>
            </a:pPr>
            <a:r>
              <a:rPr lang="en-US" altLang="ko-KR" sz="1200"/>
              <a:t>&lt;li&gt;</a:t>
            </a:r>
            <a:r>
              <a:rPr lang="ko-KR" altLang="en-US" sz="1200"/>
              <a:t>가을에는 산으로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 b="1"/>
              <a:t>&lt;/ul&gt;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왼쪽 대괄호 8"/>
          <p:cNvSpPr/>
          <p:nvPr/>
        </p:nvSpPr>
        <p:spPr>
          <a:xfrm>
            <a:off x="6639188" y="3311063"/>
            <a:ext cx="144015" cy="680706"/>
          </a:xfrm>
          <a:prstGeom prst="leftBracket">
            <a:avLst>
              <a:gd name="adj" fmla="val 8333"/>
            </a:avLst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11"/>
          <p:cNvSpPr/>
          <p:nvPr/>
        </p:nvSpPr>
        <p:spPr>
          <a:xfrm flipV="1">
            <a:off x="5541373" y="3559720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대괄호 13"/>
          <p:cNvSpPr/>
          <p:nvPr/>
        </p:nvSpPr>
        <p:spPr>
          <a:xfrm>
            <a:off x="5343043" y="4207794"/>
            <a:ext cx="198330" cy="1152128"/>
          </a:xfrm>
          <a:prstGeom prst="rightBracket">
            <a:avLst>
              <a:gd name="adj" fmla="val 8333"/>
            </a:avLst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왼쪽 대괄호 14"/>
          <p:cNvSpPr/>
          <p:nvPr/>
        </p:nvSpPr>
        <p:spPr>
          <a:xfrm>
            <a:off x="6639186" y="4086639"/>
            <a:ext cx="144017" cy="916465"/>
          </a:xfrm>
          <a:prstGeom prst="leftBracket">
            <a:avLst>
              <a:gd name="adj" fmla="val 8333"/>
            </a:avLst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자유형 15"/>
          <p:cNvSpPr/>
          <p:nvPr/>
        </p:nvSpPr>
        <p:spPr>
          <a:xfrm>
            <a:off x="5541373" y="4567049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대괄호 17"/>
          <p:cNvSpPr/>
          <p:nvPr/>
        </p:nvSpPr>
        <p:spPr>
          <a:xfrm>
            <a:off x="5343043" y="3055665"/>
            <a:ext cx="198330" cy="1030975"/>
          </a:xfrm>
          <a:prstGeom prst="rightBracket">
            <a:avLst>
              <a:gd name="adj" fmla="val 8333"/>
            </a:avLst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2-15 </a:t>
            </a:r>
            <a:r>
              <a:rPr lang="ko-KR" altLang="en-US"/>
              <a:t>정의 리스트 만들기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7974" y="2040448"/>
            <a:ext cx="2966435" cy="363048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705108" y="1464384"/>
            <a:ext cx="4194199" cy="45725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정의 리스트</a:t>
            </a:r>
            <a:r>
              <a:rPr lang="en-US" altLang="ko-KR" sz="1400"/>
              <a:t>&lt;/title&gt;&lt;/head&gt;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웹 브라우저 종류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&lt;dl&gt;</a:t>
            </a:r>
            <a:endParaRPr lang="en-US" altLang="ko-KR" sz="1400" b="1"/>
          </a:p>
          <a:p>
            <a:pPr lvl="1" defTabSz="179999">
              <a:defRPr/>
            </a:pPr>
            <a:r>
              <a:rPr lang="en-US" altLang="ko-KR" sz="1400" b="1"/>
              <a:t>&lt;dt&gt;</a:t>
            </a:r>
            <a:r>
              <a:rPr lang="en-US" altLang="ko-KR" sz="1400"/>
              <a:t>&lt;strong&gt;Internet Explorer&lt;/strong&gt;</a:t>
            </a:r>
            <a:endParaRPr lang="en-US" altLang="ko-KR" sz="1400"/>
          </a:p>
          <a:p>
            <a:pPr lvl="1" defTabSz="179999">
              <a:defRPr/>
            </a:pPr>
            <a:r>
              <a:rPr lang="en-US" altLang="ko-KR" sz="1400" b="1"/>
              <a:t>&lt;dd&gt;</a:t>
            </a:r>
            <a:r>
              <a:rPr lang="ko-KR" altLang="en-US" sz="1400"/>
              <a:t>마이크로소프트에서 만든 브라우저로</a:t>
            </a:r>
            <a:endParaRPr lang="ko-KR" altLang="en-US" sz="1400"/>
          </a:p>
          <a:p>
            <a:pPr lvl="1" defTabSz="179999">
              <a:defRPr/>
            </a:pPr>
            <a:r>
              <a:rPr lang="en-US" altLang="ko-KR" sz="1400"/>
              <a:t>			</a:t>
            </a:r>
            <a:r>
              <a:rPr lang="ko-KR" altLang="en-US" sz="1400"/>
              <a:t>현재 국내 시장에서 가장 많이 사용</a:t>
            </a:r>
            <a:endParaRPr lang="ko-KR" altLang="en-US" sz="1400"/>
          </a:p>
          <a:p>
            <a:pPr lvl="1" defTabSz="179999">
              <a:defRPr/>
            </a:pPr>
            <a:r>
              <a:rPr lang="en-US" altLang="ko-KR" sz="1400"/>
              <a:t>&lt;dt&gt;&lt;strong&gt;Firefox&lt;/strong&gt;</a:t>
            </a:r>
            <a:endParaRPr lang="en-US" altLang="ko-KR" sz="1400"/>
          </a:p>
          <a:p>
            <a:pPr lvl="1" defTabSz="179999">
              <a:defRPr/>
            </a:pPr>
            <a:r>
              <a:rPr lang="en-US" altLang="ko-KR" sz="1400"/>
              <a:t>&lt;dd&gt;Mozilla </a:t>
            </a:r>
            <a:r>
              <a:rPr lang="ko-KR" altLang="en-US" sz="1400"/>
              <a:t>재단에서 오픈 소스로 만든</a:t>
            </a:r>
            <a:endParaRPr lang="ko-KR" altLang="en-US" sz="1400"/>
          </a:p>
          <a:p>
            <a:pPr lvl="1" defTabSz="179999">
              <a:defRPr/>
            </a:pPr>
            <a:r>
              <a:rPr lang="en-US" altLang="ko-KR" sz="1400"/>
              <a:t>			</a:t>
            </a:r>
            <a:r>
              <a:rPr lang="ko-KR" altLang="en-US" sz="1400"/>
              <a:t>것으로 </a:t>
            </a:r>
            <a:r>
              <a:rPr lang="en-US" altLang="ko-KR" sz="1400"/>
              <a:t>W3C</a:t>
            </a:r>
            <a:r>
              <a:rPr lang="ko-KR" altLang="en-US" sz="1400"/>
              <a:t>의 </a:t>
            </a:r>
            <a:r>
              <a:rPr lang="en-US" altLang="ko-KR" sz="1400"/>
              <a:t>	</a:t>
            </a:r>
            <a:r>
              <a:rPr lang="ko-KR" altLang="en-US" sz="1400"/>
              <a:t>웹 표준을 선도</a:t>
            </a:r>
            <a:endParaRPr lang="ko-KR" altLang="en-US" sz="1400"/>
          </a:p>
          <a:p>
            <a:pPr lvl="1" defTabSz="179999">
              <a:defRPr/>
            </a:pPr>
            <a:r>
              <a:rPr lang="en-US" altLang="ko-KR" sz="1400"/>
              <a:t>&lt;dt&gt;&lt;strong&gt;Chrome&lt;/strong&gt;</a:t>
            </a:r>
            <a:endParaRPr lang="en-US" altLang="ko-KR" sz="1400"/>
          </a:p>
          <a:p>
            <a:pPr lvl="1" defTabSz="179999">
              <a:defRPr/>
            </a:pPr>
            <a:r>
              <a:rPr lang="en-US" altLang="ko-KR" sz="1400"/>
              <a:t>&lt;dd&gt;</a:t>
            </a:r>
            <a:r>
              <a:rPr lang="ko-KR" altLang="en-US" sz="1400"/>
              <a:t>구글에서 만든 것으로 좋은 디버거를</a:t>
            </a:r>
            <a:endParaRPr lang="ko-KR" altLang="en-US" sz="1400"/>
          </a:p>
          <a:p>
            <a:pPr lvl="1" defTabSz="179999">
              <a:defRPr/>
            </a:pPr>
            <a:r>
              <a:rPr lang="en-US" altLang="ko-KR" sz="1400"/>
              <a:t>			</a:t>
            </a:r>
            <a:r>
              <a:rPr lang="ko-KR" altLang="en-US" sz="1400"/>
              <a:t>갖추고 있어 디버깅에 많이 사용</a:t>
            </a:r>
            <a:endParaRPr lang="ko-KR" altLang="en-US" sz="1400"/>
          </a:p>
          <a:p>
            <a:pPr defTabSz="179999">
              <a:defRPr/>
            </a:pPr>
            <a:r>
              <a:rPr lang="en-US" altLang="ko-KR" sz="1400" b="1"/>
              <a:t>&lt;/dl&gt;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7656558" y="3085156"/>
            <a:ext cx="503548" cy="272414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용어 </a:t>
            </a:r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8530800" y="3085156"/>
            <a:ext cx="501922" cy="272414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설명</a:t>
            </a:r>
            <a:endParaRPr lang="ko-KR" altLang="en-US" sz="1000"/>
          </a:p>
        </p:txBody>
      </p:sp>
      <p:sp>
        <p:nvSpPr>
          <p:cNvPr id="9" name="모서리가 둥근 직사각형 5"/>
          <p:cNvSpPr/>
          <p:nvPr/>
        </p:nvSpPr>
        <p:spPr>
          <a:xfrm>
            <a:off x="2712132" y="3429000"/>
            <a:ext cx="3024336" cy="216024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직사각형 11"/>
          <p:cNvSpPr/>
          <p:nvPr/>
        </p:nvSpPr>
        <p:spPr>
          <a:xfrm>
            <a:off x="2712132" y="3645025"/>
            <a:ext cx="3024336" cy="442354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2"/>
          <p:cNvSpPr txBox="1"/>
          <p:nvPr/>
        </p:nvSpPr>
        <p:spPr>
          <a:xfrm>
            <a:off x="4440324" y="3084721"/>
            <a:ext cx="503548" cy="272414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용어 </a:t>
            </a:r>
            <a:endParaRPr lang="ko-KR" altLang="en-US" sz="1000"/>
          </a:p>
        </p:txBody>
      </p:sp>
      <p:sp>
        <p:nvSpPr>
          <p:cNvPr id="12" name="TextBox 13"/>
          <p:cNvSpPr txBox="1"/>
          <p:nvPr/>
        </p:nvSpPr>
        <p:spPr>
          <a:xfrm>
            <a:off x="5592452" y="4164960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설명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표 만드는데 사용되는 태그들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&lt;table&gt; : 표 전체를 담는 컨테이너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&lt;caption&gt; : 표 제목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&lt;thead&gt; : 헤딩 셀 그룹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&lt;tfoot&gt; : 바닥 셀 그룹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&lt;tbody&gt; : 데이터 셀 그룹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&lt;tr&gt; : 행. 여러 &lt;td&gt;, &lt;th&gt; 포함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&lt;th&gt; : 열 제목(헤딩) 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&lt;td&gt; : 데이터 셀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표 만들기</a:t>
            </a:r>
            <a:r>
              <a:rPr lang="en-US" altLang="ko-KR"/>
              <a:t>, &lt;table&gt;</a:t>
            </a:r>
            <a:endParaRPr lang="en-US" altLang="ko-KR"/>
          </a:p>
        </p:txBody>
      </p:sp>
      <p:grpSp>
        <p:nvGrpSpPr>
          <p:cNvPr id="5" name=""/>
          <p:cNvGrpSpPr/>
          <p:nvPr/>
        </p:nvGrpSpPr>
        <p:grpSpPr>
          <a:xfrm rot="0">
            <a:off x="6561997" y="1864497"/>
            <a:ext cx="3597613" cy="2250459"/>
            <a:chOff x="4499991" y="1916832"/>
            <a:chExt cx="3597613" cy="2250459"/>
          </a:xfrm>
        </p:grpSpPr>
        <p:pic>
          <p:nvPicPr>
            <p:cNvPr id="6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20731" y="2252223"/>
              <a:ext cx="1775605" cy="1884157"/>
            </a:xfrm>
            <a:prstGeom prst="rect">
              <a:avLst/>
            </a:prstGeom>
          </p:spPr>
        </p:pic>
        <p:grpSp>
          <p:nvGrpSpPr>
            <p:cNvPr id="7" name="그룹 1034"/>
            <p:cNvGrpSpPr/>
            <p:nvPr/>
          </p:nvGrpSpPr>
          <p:grpSpPr>
            <a:xfrm rot="0">
              <a:off x="4929252" y="1916832"/>
              <a:ext cx="3168352" cy="2250459"/>
              <a:chOff x="726118" y="1322557"/>
              <a:chExt cx="3168352" cy="2250459"/>
            </a:xfrm>
          </p:grpSpPr>
          <p:sp>
            <p:nvSpPr>
              <p:cNvPr id="8" name="직사각형 6"/>
              <p:cNvSpPr/>
              <p:nvPr/>
            </p:nvSpPr>
            <p:spPr>
              <a:xfrm>
                <a:off x="726118" y="1322557"/>
                <a:ext cx="108213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&lt;table&gt;&lt;/table&gt;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직사각형 7"/>
              <p:cNvSpPr/>
              <p:nvPr/>
            </p:nvSpPr>
            <p:spPr>
              <a:xfrm>
                <a:off x="915273" y="1661185"/>
                <a:ext cx="75010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&lt;caption&gt;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47693" y="3164976"/>
                <a:ext cx="603381" cy="234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&lt;tfoot&gt;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직사각형 12"/>
              <p:cNvSpPr/>
              <p:nvPr/>
            </p:nvSpPr>
            <p:spPr>
              <a:xfrm>
                <a:off x="905038" y="2567464"/>
                <a:ext cx="66508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&lt;tbody&gt;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자유형 18"/>
              <p:cNvSpPr/>
              <p:nvPr/>
            </p:nvSpPr>
            <p:spPr>
              <a:xfrm>
                <a:off x="827584" y="1514981"/>
                <a:ext cx="3066886" cy="2058035"/>
              </a:xfrm>
              <a:custGeom>
                <a:avLst/>
                <a:gdLst>
                  <a:gd name="connsiteX0" fmla="*/ 478301 w 1737360"/>
                  <a:gd name="connsiteY0" fmla="*/ 31738 h 1853504"/>
                  <a:gd name="connsiteX1" fmla="*/ 429064 w 1737360"/>
                  <a:gd name="connsiteY1" fmla="*/ 52839 h 1853504"/>
                  <a:gd name="connsiteX2" fmla="*/ 372794 w 1737360"/>
                  <a:gd name="connsiteY2" fmla="*/ 66907 h 1853504"/>
                  <a:gd name="connsiteX3" fmla="*/ 323557 w 1737360"/>
                  <a:gd name="connsiteY3" fmla="*/ 80975 h 1853504"/>
                  <a:gd name="connsiteX4" fmla="*/ 274320 w 1737360"/>
                  <a:gd name="connsiteY4" fmla="*/ 88009 h 1853504"/>
                  <a:gd name="connsiteX5" fmla="*/ 203981 w 1737360"/>
                  <a:gd name="connsiteY5" fmla="*/ 116144 h 1853504"/>
                  <a:gd name="connsiteX6" fmla="*/ 182880 w 1737360"/>
                  <a:gd name="connsiteY6" fmla="*/ 123178 h 1853504"/>
                  <a:gd name="connsiteX7" fmla="*/ 161778 w 1737360"/>
                  <a:gd name="connsiteY7" fmla="*/ 137246 h 1853504"/>
                  <a:gd name="connsiteX8" fmla="*/ 119575 w 1737360"/>
                  <a:gd name="connsiteY8" fmla="*/ 151313 h 1853504"/>
                  <a:gd name="connsiteX9" fmla="*/ 63304 w 1737360"/>
                  <a:gd name="connsiteY9" fmla="*/ 172415 h 1853504"/>
                  <a:gd name="connsiteX10" fmla="*/ 35169 w 1737360"/>
                  <a:gd name="connsiteY10" fmla="*/ 214618 h 1853504"/>
                  <a:gd name="connsiteX11" fmla="*/ 28135 w 1737360"/>
                  <a:gd name="connsiteY11" fmla="*/ 242753 h 1853504"/>
                  <a:gd name="connsiteX12" fmla="*/ 0 w 1737360"/>
                  <a:gd name="connsiteY12" fmla="*/ 854698 h 1853504"/>
                  <a:gd name="connsiteX13" fmla="*/ 7034 w 1737360"/>
                  <a:gd name="connsiteY13" fmla="*/ 1670624 h 1853504"/>
                  <a:gd name="connsiteX14" fmla="*/ 14068 w 1737360"/>
                  <a:gd name="connsiteY14" fmla="*/ 1698759 h 1853504"/>
                  <a:gd name="connsiteX15" fmla="*/ 35169 w 1737360"/>
                  <a:gd name="connsiteY15" fmla="*/ 1747996 h 1853504"/>
                  <a:gd name="connsiteX16" fmla="*/ 133643 w 1737360"/>
                  <a:gd name="connsiteY16" fmla="*/ 1797233 h 1853504"/>
                  <a:gd name="connsiteX17" fmla="*/ 203981 w 1737360"/>
                  <a:gd name="connsiteY17" fmla="*/ 1811301 h 1853504"/>
                  <a:gd name="connsiteX18" fmla="*/ 225083 w 1737360"/>
                  <a:gd name="connsiteY18" fmla="*/ 1818335 h 1853504"/>
                  <a:gd name="connsiteX19" fmla="*/ 288388 w 1737360"/>
                  <a:gd name="connsiteY19" fmla="*/ 1832402 h 1853504"/>
                  <a:gd name="connsiteX20" fmla="*/ 351692 w 1737360"/>
                  <a:gd name="connsiteY20" fmla="*/ 1839436 h 1853504"/>
                  <a:gd name="connsiteX21" fmla="*/ 499403 w 1737360"/>
                  <a:gd name="connsiteY21" fmla="*/ 1853504 h 1853504"/>
                  <a:gd name="connsiteX22" fmla="*/ 1174652 w 1737360"/>
                  <a:gd name="connsiteY22" fmla="*/ 1846470 h 1853504"/>
                  <a:gd name="connsiteX23" fmla="*/ 1209821 w 1737360"/>
                  <a:gd name="connsiteY23" fmla="*/ 1839436 h 1853504"/>
                  <a:gd name="connsiteX24" fmla="*/ 1350498 w 1737360"/>
                  <a:gd name="connsiteY24" fmla="*/ 1832402 h 1853504"/>
                  <a:gd name="connsiteX25" fmla="*/ 1378634 w 1737360"/>
                  <a:gd name="connsiteY25" fmla="*/ 1825369 h 1853504"/>
                  <a:gd name="connsiteX26" fmla="*/ 1448972 w 1737360"/>
                  <a:gd name="connsiteY26" fmla="*/ 1811301 h 1853504"/>
                  <a:gd name="connsiteX27" fmla="*/ 1561514 w 1737360"/>
                  <a:gd name="connsiteY27" fmla="*/ 1790199 h 1853504"/>
                  <a:gd name="connsiteX28" fmla="*/ 1582615 w 1737360"/>
                  <a:gd name="connsiteY28" fmla="*/ 1776132 h 1853504"/>
                  <a:gd name="connsiteX29" fmla="*/ 1603717 w 1737360"/>
                  <a:gd name="connsiteY29" fmla="*/ 1755030 h 1853504"/>
                  <a:gd name="connsiteX30" fmla="*/ 1624818 w 1737360"/>
                  <a:gd name="connsiteY30" fmla="*/ 1747996 h 1853504"/>
                  <a:gd name="connsiteX31" fmla="*/ 1645920 w 1737360"/>
                  <a:gd name="connsiteY31" fmla="*/ 1733929 h 1853504"/>
                  <a:gd name="connsiteX32" fmla="*/ 1709224 w 1737360"/>
                  <a:gd name="connsiteY32" fmla="*/ 1670624 h 1853504"/>
                  <a:gd name="connsiteX33" fmla="*/ 1716258 w 1737360"/>
                  <a:gd name="connsiteY33" fmla="*/ 1649522 h 1853504"/>
                  <a:gd name="connsiteX34" fmla="*/ 1723292 w 1737360"/>
                  <a:gd name="connsiteY34" fmla="*/ 1593252 h 1853504"/>
                  <a:gd name="connsiteX35" fmla="*/ 1730326 w 1737360"/>
                  <a:gd name="connsiteY35" fmla="*/ 1544015 h 1853504"/>
                  <a:gd name="connsiteX36" fmla="*/ 1737360 w 1737360"/>
                  <a:gd name="connsiteY36" fmla="*/ 1410372 h 1853504"/>
                  <a:gd name="connsiteX37" fmla="*/ 1730326 w 1737360"/>
                  <a:gd name="connsiteY37" fmla="*/ 1093849 h 1853504"/>
                  <a:gd name="connsiteX38" fmla="*/ 1723292 w 1737360"/>
                  <a:gd name="connsiteY38" fmla="*/ 1002409 h 1853504"/>
                  <a:gd name="connsiteX39" fmla="*/ 1716258 w 1737360"/>
                  <a:gd name="connsiteY39" fmla="*/ 861732 h 1853504"/>
                  <a:gd name="connsiteX40" fmla="*/ 1695157 w 1737360"/>
                  <a:gd name="connsiteY40" fmla="*/ 756224 h 1853504"/>
                  <a:gd name="connsiteX41" fmla="*/ 1695157 w 1737360"/>
                  <a:gd name="connsiteY41" fmla="*/ 439701 h 1853504"/>
                  <a:gd name="connsiteX42" fmla="*/ 1709224 w 1737360"/>
                  <a:gd name="connsiteY42" fmla="*/ 376396 h 1853504"/>
                  <a:gd name="connsiteX43" fmla="*/ 1702191 w 1737360"/>
                  <a:gd name="connsiteY43" fmla="*/ 193516 h 1853504"/>
                  <a:gd name="connsiteX44" fmla="*/ 1674055 w 1737360"/>
                  <a:gd name="connsiteY44" fmla="*/ 151313 h 1853504"/>
                  <a:gd name="connsiteX45" fmla="*/ 1638886 w 1737360"/>
                  <a:gd name="connsiteY45" fmla="*/ 116144 h 1853504"/>
                  <a:gd name="connsiteX46" fmla="*/ 1617784 w 1737360"/>
                  <a:gd name="connsiteY46" fmla="*/ 109110 h 1853504"/>
                  <a:gd name="connsiteX47" fmla="*/ 1596683 w 1737360"/>
                  <a:gd name="connsiteY47" fmla="*/ 95042 h 1853504"/>
                  <a:gd name="connsiteX48" fmla="*/ 1526344 w 1737360"/>
                  <a:gd name="connsiteY48" fmla="*/ 66907 h 1853504"/>
                  <a:gd name="connsiteX49" fmla="*/ 1505243 w 1737360"/>
                  <a:gd name="connsiteY49" fmla="*/ 52839 h 1853504"/>
                  <a:gd name="connsiteX50" fmla="*/ 1463040 w 1737360"/>
                  <a:gd name="connsiteY50" fmla="*/ 45806 h 1853504"/>
                  <a:gd name="connsiteX51" fmla="*/ 1427871 w 1737360"/>
                  <a:gd name="connsiteY51" fmla="*/ 38772 h 1853504"/>
                  <a:gd name="connsiteX52" fmla="*/ 1280160 w 1737360"/>
                  <a:gd name="connsiteY52" fmla="*/ 17670 h 1853504"/>
                  <a:gd name="connsiteX53" fmla="*/ 914400 w 1737360"/>
                  <a:gd name="connsiteY53" fmla="*/ 17670 h 1853504"/>
                  <a:gd name="connsiteX54" fmla="*/ 787791 w 1737360"/>
                  <a:gd name="connsiteY54" fmla="*/ 24704 h 1853504"/>
                  <a:gd name="connsiteX55" fmla="*/ 724486 w 1737360"/>
                  <a:gd name="connsiteY55" fmla="*/ 31738 h 1853504"/>
                  <a:gd name="connsiteX56" fmla="*/ 478301 w 1737360"/>
                  <a:gd name="connsiteY56" fmla="*/ 31738 h 185350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37360" h="1853504">
                    <a:moveTo>
                      <a:pt x="478301" y="31738"/>
                    </a:moveTo>
                    <a:cubicBezTo>
                      <a:pt x="429064" y="35255"/>
                      <a:pt x="446004" y="47192"/>
                      <a:pt x="429064" y="52839"/>
                    </a:cubicBezTo>
                    <a:cubicBezTo>
                      <a:pt x="410722" y="58953"/>
                      <a:pt x="391136" y="60793"/>
                      <a:pt x="372794" y="66907"/>
                    </a:cubicBezTo>
                    <a:cubicBezTo>
                      <a:pt x="354716" y="72933"/>
                      <a:pt x="342986" y="77442"/>
                      <a:pt x="323557" y="80975"/>
                    </a:cubicBezTo>
                    <a:cubicBezTo>
                      <a:pt x="307245" y="83941"/>
                      <a:pt x="290732" y="85664"/>
                      <a:pt x="274320" y="88009"/>
                    </a:cubicBezTo>
                    <a:cubicBezTo>
                      <a:pt x="178277" y="120022"/>
                      <a:pt x="276418" y="85099"/>
                      <a:pt x="203981" y="116144"/>
                    </a:cubicBezTo>
                    <a:cubicBezTo>
                      <a:pt x="197166" y="119065"/>
                      <a:pt x="189511" y="119862"/>
                      <a:pt x="182880" y="123178"/>
                    </a:cubicBezTo>
                    <a:cubicBezTo>
                      <a:pt x="175319" y="126959"/>
                      <a:pt x="169503" y="133813"/>
                      <a:pt x="161778" y="137246"/>
                    </a:cubicBezTo>
                    <a:cubicBezTo>
                      <a:pt x="148227" y="143268"/>
                      <a:pt x="132838" y="144681"/>
                      <a:pt x="119575" y="151313"/>
                    </a:cubicBezTo>
                    <a:cubicBezTo>
                      <a:pt x="82793" y="169704"/>
                      <a:pt x="101612" y="162838"/>
                      <a:pt x="63304" y="172415"/>
                    </a:cubicBezTo>
                    <a:cubicBezTo>
                      <a:pt x="41348" y="238289"/>
                      <a:pt x="77315" y="140863"/>
                      <a:pt x="35169" y="214618"/>
                    </a:cubicBezTo>
                    <a:cubicBezTo>
                      <a:pt x="30373" y="223011"/>
                      <a:pt x="30480" y="233375"/>
                      <a:pt x="28135" y="242753"/>
                    </a:cubicBezTo>
                    <a:cubicBezTo>
                      <a:pt x="24948" y="484964"/>
                      <a:pt x="66982" y="653753"/>
                      <a:pt x="0" y="854698"/>
                    </a:cubicBezTo>
                    <a:cubicBezTo>
                      <a:pt x="2345" y="1126673"/>
                      <a:pt x="2501" y="1398676"/>
                      <a:pt x="7034" y="1670624"/>
                    </a:cubicBezTo>
                    <a:cubicBezTo>
                      <a:pt x="7195" y="1680290"/>
                      <a:pt x="11412" y="1689464"/>
                      <a:pt x="14068" y="1698759"/>
                    </a:cubicBezTo>
                    <a:cubicBezTo>
                      <a:pt x="17432" y="1710532"/>
                      <a:pt x="27663" y="1740490"/>
                      <a:pt x="35169" y="1747996"/>
                    </a:cubicBezTo>
                    <a:cubicBezTo>
                      <a:pt x="58679" y="1771506"/>
                      <a:pt x="103438" y="1788843"/>
                      <a:pt x="133643" y="1797233"/>
                    </a:cubicBezTo>
                    <a:cubicBezTo>
                      <a:pt x="156681" y="1803632"/>
                      <a:pt x="181298" y="1803740"/>
                      <a:pt x="203981" y="1811301"/>
                    </a:cubicBezTo>
                    <a:cubicBezTo>
                      <a:pt x="211015" y="1813646"/>
                      <a:pt x="217954" y="1816298"/>
                      <a:pt x="225083" y="1818335"/>
                    </a:cubicBezTo>
                    <a:cubicBezTo>
                      <a:pt x="240450" y="1822726"/>
                      <a:pt x="273873" y="1830329"/>
                      <a:pt x="288388" y="1832402"/>
                    </a:cubicBezTo>
                    <a:cubicBezTo>
                      <a:pt x="309406" y="1835404"/>
                      <a:pt x="330566" y="1837323"/>
                      <a:pt x="351692" y="1839436"/>
                    </a:cubicBezTo>
                    <a:lnTo>
                      <a:pt x="499403" y="1853504"/>
                    </a:lnTo>
                    <a:lnTo>
                      <a:pt x="1174652" y="1846470"/>
                    </a:lnTo>
                    <a:cubicBezTo>
                      <a:pt x="1186605" y="1846233"/>
                      <a:pt x="1197904" y="1840389"/>
                      <a:pt x="1209821" y="1839436"/>
                    </a:cubicBezTo>
                    <a:cubicBezTo>
                      <a:pt x="1256622" y="1835692"/>
                      <a:pt x="1303606" y="1834747"/>
                      <a:pt x="1350498" y="1832402"/>
                    </a:cubicBezTo>
                    <a:cubicBezTo>
                      <a:pt x="1359877" y="1830058"/>
                      <a:pt x="1369181" y="1827395"/>
                      <a:pt x="1378634" y="1825369"/>
                    </a:cubicBezTo>
                    <a:cubicBezTo>
                      <a:pt x="1402014" y="1820359"/>
                      <a:pt x="1425776" y="1817100"/>
                      <a:pt x="1448972" y="1811301"/>
                    </a:cubicBezTo>
                    <a:cubicBezTo>
                      <a:pt x="1523582" y="1792648"/>
                      <a:pt x="1486058" y="1799631"/>
                      <a:pt x="1561514" y="1790199"/>
                    </a:cubicBezTo>
                    <a:cubicBezTo>
                      <a:pt x="1568548" y="1785510"/>
                      <a:pt x="1576121" y="1781544"/>
                      <a:pt x="1582615" y="1776132"/>
                    </a:cubicBezTo>
                    <a:cubicBezTo>
                      <a:pt x="1590257" y="1769764"/>
                      <a:pt x="1595440" y="1760548"/>
                      <a:pt x="1603717" y="1755030"/>
                    </a:cubicBezTo>
                    <a:cubicBezTo>
                      <a:pt x="1609886" y="1750917"/>
                      <a:pt x="1618187" y="1751312"/>
                      <a:pt x="1624818" y="1747996"/>
                    </a:cubicBezTo>
                    <a:cubicBezTo>
                      <a:pt x="1632379" y="1744215"/>
                      <a:pt x="1639041" y="1738843"/>
                      <a:pt x="1645920" y="1733929"/>
                    </a:cubicBezTo>
                    <a:cubicBezTo>
                      <a:pt x="1670162" y="1716613"/>
                      <a:pt x="1695497" y="1698079"/>
                      <a:pt x="1709224" y="1670624"/>
                    </a:cubicBezTo>
                    <a:cubicBezTo>
                      <a:pt x="1712540" y="1663992"/>
                      <a:pt x="1713913" y="1656556"/>
                      <a:pt x="1716258" y="1649522"/>
                    </a:cubicBezTo>
                    <a:cubicBezTo>
                      <a:pt x="1718603" y="1630765"/>
                      <a:pt x="1720794" y="1611989"/>
                      <a:pt x="1723292" y="1593252"/>
                    </a:cubicBezTo>
                    <a:cubicBezTo>
                      <a:pt x="1725483" y="1576818"/>
                      <a:pt x="1729054" y="1560545"/>
                      <a:pt x="1730326" y="1544015"/>
                    </a:cubicBezTo>
                    <a:cubicBezTo>
                      <a:pt x="1733747" y="1499537"/>
                      <a:pt x="1735015" y="1454920"/>
                      <a:pt x="1737360" y="1410372"/>
                    </a:cubicBezTo>
                    <a:cubicBezTo>
                      <a:pt x="1735015" y="1304864"/>
                      <a:pt x="1733963" y="1199320"/>
                      <a:pt x="1730326" y="1093849"/>
                    </a:cubicBezTo>
                    <a:cubicBezTo>
                      <a:pt x="1729272" y="1063297"/>
                      <a:pt x="1725141" y="1032923"/>
                      <a:pt x="1723292" y="1002409"/>
                    </a:cubicBezTo>
                    <a:cubicBezTo>
                      <a:pt x="1720452" y="955544"/>
                      <a:pt x="1721589" y="908379"/>
                      <a:pt x="1716258" y="861732"/>
                    </a:cubicBezTo>
                    <a:cubicBezTo>
                      <a:pt x="1712186" y="826098"/>
                      <a:pt x="1695157" y="756224"/>
                      <a:pt x="1695157" y="756224"/>
                    </a:cubicBezTo>
                    <a:cubicBezTo>
                      <a:pt x="1683760" y="608067"/>
                      <a:pt x="1683744" y="650831"/>
                      <a:pt x="1695157" y="439701"/>
                    </a:cubicBezTo>
                    <a:cubicBezTo>
                      <a:pt x="1695772" y="428315"/>
                      <a:pt x="1706015" y="389233"/>
                      <a:pt x="1709224" y="376396"/>
                    </a:cubicBezTo>
                    <a:cubicBezTo>
                      <a:pt x="1706880" y="315436"/>
                      <a:pt x="1711609" y="253790"/>
                      <a:pt x="1702191" y="193516"/>
                    </a:cubicBezTo>
                    <a:cubicBezTo>
                      <a:pt x="1699581" y="176811"/>
                      <a:pt x="1683434" y="165381"/>
                      <a:pt x="1674055" y="151313"/>
                    </a:cubicBezTo>
                    <a:cubicBezTo>
                      <a:pt x="1659987" y="130211"/>
                      <a:pt x="1662333" y="127868"/>
                      <a:pt x="1638886" y="116144"/>
                    </a:cubicBezTo>
                    <a:cubicBezTo>
                      <a:pt x="1632254" y="112828"/>
                      <a:pt x="1624818" y="111455"/>
                      <a:pt x="1617784" y="109110"/>
                    </a:cubicBezTo>
                    <a:cubicBezTo>
                      <a:pt x="1610750" y="104421"/>
                      <a:pt x="1604244" y="98823"/>
                      <a:pt x="1596683" y="95042"/>
                    </a:cubicBezTo>
                    <a:cubicBezTo>
                      <a:pt x="1564657" y="79029"/>
                      <a:pt x="1554409" y="76262"/>
                      <a:pt x="1526344" y="66907"/>
                    </a:cubicBezTo>
                    <a:cubicBezTo>
                      <a:pt x="1519310" y="62218"/>
                      <a:pt x="1513263" y="55512"/>
                      <a:pt x="1505243" y="52839"/>
                    </a:cubicBezTo>
                    <a:cubicBezTo>
                      <a:pt x="1491713" y="48329"/>
                      <a:pt x="1477072" y="48357"/>
                      <a:pt x="1463040" y="45806"/>
                    </a:cubicBezTo>
                    <a:cubicBezTo>
                      <a:pt x="1451278" y="43667"/>
                      <a:pt x="1439520" y="41460"/>
                      <a:pt x="1427871" y="38772"/>
                    </a:cubicBezTo>
                    <a:cubicBezTo>
                      <a:pt x="1331202" y="16463"/>
                      <a:pt x="1407859" y="27493"/>
                      <a:pt x="1280160" y="17670"/>
                    </a:cubicBezTo>
                    <a:cubicBezTo>
                      <a:pt x="1143827" y="-16413"/>
                      <a:pt x="1249956" y="7501"/>
                      <a:pt x="914400" y="17670"/>
                    </a:cubicBezTo>
                    <a:cubicBezTo>
                      <a:pt x="872151" y="18950"/>
                      <a:pt x="829944" y="21582"/>
                      <a:pt x="787791" y="24704"/>
                    </a:cubicBezTo>
                    <a:cubicBezTo>
                      <a:pt x="766617" y="26272"/>
                      <a:pt x="745687" y="30592"/>
                      <a:pt x="724486" y="31738"/>
                    </a:cubicBezTo>
                    <a:cubicBezTo>
                      <a:pt x="580426" y="39525"/>
                      <a:pt x="527538" y="28221"/>
                      <a:pt x="478301" y="31738"/>
                    </a:cubicBez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모서리가 둥근 직사각형 19"/>
              <p:cNvSpPr/>
              <p:nvPr/>
            </p:nvSpPr>
            <p:spPr>
              <a:xfrm>
                <a:off x="1752745" y="1672862"/>
                <a:ext cx="1595119" cy="222868"/>
              </a:xfrm>
              <a:prstGeom prst="roundRect">
                <a:avLst>
                  <a:gd name="adj" fmla="val 45071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오른쪽 중괄호 23"/>
              <p:cNvSpPr/>
              <p:nvPr/>
            </p:nvSpPr>
            <p:spPr>
              <a:xfrm flipH="1">
                <a:off x="1536069" y="1973288"/>
                <a:ext cx="142811" cy="267289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오른쪽 중괄호 29"/>
              <p:cNvSpPr/>
              <p:nvPr/>
            </p:nvSpPr>
            <p:spPr>
              <a:xfrm flipH="1">
                <a:off x="1536069" y="2269030"/>
                <a:ext cx="154522" cy="875096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" name="오른쪽 중괄호 41"/>
              <p:cNvSpPr/>
              <p:nvPr/>
            </p:nvSpPr>
            <p:spPr>
              <a:xfrm flipH="1">
                <a:off x="1541131" y="3164976"/>
                <a:ext cx="132685" cy="267289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직사각형 42"/>
              <p:cNvSpPr/>
              <p:nvPr/>
            </p:nvSpPr>
            <p:spPr>
              <a:xfrm>
                <a:off x="923648" y="1985124"/>
                <a:ext cx="65600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&lt;thead&gt;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직사각형 15"/>
              <p:cNvSpPr/>
              <p:nvPr/>
            </p:nvSpPr>
            <p:spPr>
              <a:xfrm>
                <a:off x="3275856" y="2567464"/>
                <a:ext cx="50405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&lt;td&gt;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직사각형 17"/>
              <p:cNvSpPr/>
              <p:nvPr/>
            </p:nvSpPr>
            <p:spPr>
              <a:xfrm>
                <a:off x="3275855" y="1983821"/>
                <a:ext cx="465969" cy="23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&lt;th&gt;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모서리가 둥근 직사각형 46"/>
              <p:cNvSpPr/>
              <p:nvPr/>
            </p:nvSpPr>
            <p:spPr>
              <a:xfrm>
                <a:off x="1663862" y="2842364"/>
                <a:ext cx="1595119" cy="301762"/>
              </a:xfrm>
              <a:prstGeom prst="roundRect">
                <a:avLst>
                  <a:gd name="adj" fmla="val 45071"/>
                </a:avLst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직사각형 11"/>
              <p:cNvSpPr/>
              <p:nvPr/>
            </p:nvSpPr>
            <p:spPr>
              <a:xfrm>
                <a:off x="3300576" y="2884863"/>
                <a:ext cx="43172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00">
                    <a:solidFill>
                      <a:srgbClr val="c00000"/>
                    </a:solidFill>
                  </a:rPr>
                  <a:t>&lt;tr&gt;</a:t>
                </a:r>
                <a:endParaRPr lang="ko-KR" altLang="en-US" sz="10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530272" y="2248820"/>
              <a:ext cx="503547" cy="262370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제목</a:t>
              </a:r>
              <a:endParaRPr lang="ko-KR" altLang="en-US" sz="1000"/>
            </a:p>
          </p:txBody>
        </p:sp>
        <p:sp>
          <p:nvSpPr>
            <p:cNvPr id="23" name="TextBox 24"/>
            <p:cNvSpPr txBox="1"/>
            <p:nvPr/>
          </p:nvSpPr>
          <p:spPr>
            <a:xfrm>
              <a:off x="4530273" y="2627279"/>
              <a:ext cx="503548" cy="272414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헤더</a:t>
              </a:r>
              <a:endParaRPr lang="ko-KR" altLang="en-US" sz="1000"/>
            </a:p>
          </p:txBody>
        </p:sp>
        <p:sp>
          <p:nvSpPr>
            <p:cNvPr id="24" name="TextBox 25"/>
            <p:cNvSpPr txBox="1"/>
            <p:nvPr/>
          </p:nvSpPr>
          <p:spPr>
            <a:xfrm>
              <a:off x="4499991" y="3192631"/>
              <a:ext cx="503549" cy="261494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바디</a:t>
              </a:r>
              <a:endParaRPr lang="ko-KR" altLang="en-US" sz="1000"/>
            </a:p>
          </p:txBody>
        </p:sp>
        <p:sp>
          <p:nvSpPr>
            <p:cNvPr id="25" name="TextBox 26"/>
            <p:cNvSpPr txBox="1"/>
            <p:nvPr/>
          </p:nvSpPr>
          <p:spPr>
            <a:xfrm>
              <a:off x="4527170" y="3767977"/>
              <a:ext cx="503548" cy="272414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바닥</a:t>
              </a:r>
              <a:endParaRPr lang="ko-KR" altLang="en-US" sz="1000"/>
            </a:p>
          </p:txBody>
        </p:sp>
        <p:sp>
          <p:nvSpPr>
            <p:cNvPr id="26" name="모서리가 둥근 직사각형 31"/>
            <p:cNvSpPr/>
            <p:nvPr/>
          </p:nvSpPr>
          <p:spPr>
            <a:xfrm>
              <a:off x="7092280" y="2567563"/>
              <a:ext cx="386710" cy="226824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33"/>
            <p:cNvSpPr/>
            <p:nvPr/>
          </p:nvSpPr>
          <p:spPr>
            <a:xfrm>
              <a:off x="7071842" y="3163817"/>
              <a:ext cx="386710" cy="226824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8" name="직사각형 28"/>
          <p:cNvSpPr/>
          <p:nvPr/>
        </p:nvSpPr>
        <p:spPr>
          <a:xfrm>
            <a:off x="5761146" y="4505757"/>
            <a:ext cx="3456384" cy="15578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&lt;thead&gt; ... &lt;/thead&gt;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&lt;tfoot&gt; ... &lt;/tfoot&gt;	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	&lt;tbody&gt; ... &lt;/tbody&gt;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모서리가 둥근 사각형 설명선 30"/>
          <p:cNvSpPr/>
          <p:nvPr/>
        </p:nvSpPr>
        <p:spPr>
          <a:xfrm>
            <a:off x="9556641" y="5024853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은</a:t>
            </a:r>
            <a:r>
              <a:rPr lang="en-US" altLang="ko-KR" sz="1050" kern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>
                <a:solidFill>
                  <a:srgbClr val="000000"/>
                </a:solidFill>
                <a:latin typeface="+mj-ea"/>
                <a:ea typeface="+mj-ea"/>
              </a:rPr>
              <a:t>내에 반드시 첫 번째로 삽입</a:t>
            </a:r>
            <a:endParaRPr lang="ko-KR" altLang="en-US" sz="105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표는 여러 행으로 구성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&lt;tr&gt;…&lt;/tr&gt;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한 행은 여러 셀로 구성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제목</a:t>
            </a:r>
            <a:r>
              <a:rPr lang="en-US" altLang="ko-KR"/>
              <a:t>(</a:t>
            </a:r>
            <a:r>
              <a:rPr lang="ko-KR" altLang="en-US"/>
              <a:t>헤딩</a:t>
            </a:r>
            <a:r>
              <a:rPr lang="en-US" altLang="ko-KR"/>
              <a:t>)</a:t>
            </a:r>
            <a:r>
              <a:rPr lang="ko-KR" altLang="en-US"/>
              <a:t> 셀</a:t>
            </a:r>
            <a:r>
              <a:rPr lang="en-US" altLang="ko-KR"/>
              <a:t>: &lt;th&gt;</a:t>
            </a:r>
            <a:r>
              <a:rPr lang="ko-KR" altLang="en-US"/>
              <a:t>  데이터 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&lt;td&gt;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&lt;thead&gt;, &lt;tbody&gt;, &lt;tfoot&gt;</a:t>
            </a:r>
            <a:r>
              <a:rPr lang="ko-KR" altLang="en-US"/>
              <a:t>은 여러 </a:t>
            </a:r>
            <a:r>
              <a:rPr lang="en-US" altLang="ko-KR"/>
              <a:t>&lt;tr&gt; </a:t>
            </a:r>
            <a:r>
              <a:rPr lang="ko-KR" altLang="en-US"/>
              <a:t>포함 가능</a:t>
            </a: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행과 열 만들기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71664" y="4138613"/>
            <a:ext cx="6048671" cy="2288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600"/>
              <a:t>	&lt;thead&gt;</a:t>
            </a:r>
            <a:endParaRPr lang="en-US" altLang="ko-KR" sz="1600"/>
          </a:p>
          <a:p>
            <a:pPr defTabSz="179999" latinLnBrk="0">
              <a:defRPr/>
            </a:pPr>
            <a:r>
              <a:rPr lang="en-US" altLang="ko-KR" sz="1600"/>
              <a:t>		&lt;tr&gt;&lt;th&gt;</a:t>
            </a:r>
            <a:r>
              <a:rPr lang="ko-KR" altLang="en-US" sz="1600"/>
              <a:t>이름</a:t>
            </a:r>
            <a:r>
              <a:rPr lang="en-US" altLang="ko-KR" sz="1600"/>
              <a:t>&lt;/th&gt;&lt;th&gt;HTML&lt;/th&gt;&lt;th&gt;CSS&lt;/th&gt;&lt;/tr&gt;</a:t>
            </a:r>
            <a:endParaRPr lang="en-US" altLang="ko-KR" sz="1600"/>
          </a:p>
          <a:p>
            <a:pPr defTabSz="179999" latinLnBrk="0">
              <a:defRPr/>
            </a:pPr>
            <a:r>
              <a:rPr lang="en-US" altLang="ko-KR" sz="1600"/>
              <a:t>	&lt;/thead&gt;</a:t>
            </a:r>
            <a:endParaRPr lang="en-US" altLang="ko-KR" sz="1600"/>
          </a:p>
          <a:p>
            <a:pPr defTabSz="179999" latinLnBrk="0">
              <a:defRPr/>
            </a:pPr>
            <a:r>
              <a:rPr lang="en-US" altLang="ko-KR" sz="1600"/>
              <a:t>	&lt;tbody&gt;</a:t>
            </a:r>
            <a:endParaRPr lang="en-US" altLang="ko-KR" sz="1600"/>
          </a:p>
          <a:p>
            <a:pPr defTabSz="179999" latinLnBrk="0">
              <a:defRPr/>
            </a:pPr>
            <a:r>
              <a:rPr lang="en-US" altLang="ko-KR" sz="1600"/>
              <a:t>		</a:t>
            </a:r>
            <a:r>
              <a:rPr lang="en-US" altLang="ko-KR" sz="1600" b="1"/>
              <a:t>&lt;tr&gt;&lt;td&gt;</a:t>
            </a:r>
            <a:r>
              <a:rPr lang="ko-KR" altLang="en-US" sz="1600" b="1"/>
              <a:t>황기태</a:t>
            </a:r>
            <a:r>
              <a:rPr lang="en-US" altLang="ko-KR" sz="1600" b="1"/>
              <a:t>&lt;/td&gt;&lt;td&gt;80&lt;/td&gt;&lt;td&gt;70&lt;/td&gt;&lt;/tr&gt;</a:t>
            </a:r>
            <a:endParaRPr lang="en-US" altLang="ko-KR" sz="1600" b="1"/>
          </a:p>
          <a:p>
            <a:pPr defTabSz="179999" latinLnBrk="0">
              <a:defRPr/>
            </a:pPr>
            <a:r>
              <a:rPr lang="en-US" altLang="ko-KR" sz="1600"/>
              <a:t>		&lt;tr&gt;...&lt;/tr&gt;</a:t>
            </a:r>
            <a:endParaRPr lang="en-US" altLang="ko-KR" sz="1600"/>
          </a:p>
          <a:p>
            <a:pPr defTabSz="179999" latinLnBrk="0">
              <a:defRPr/>
            </a:pPr>
            <a:r>
              <a:rPr lang="en-US" altLang="ko-KR" sz="1600"/>
              <a:t>	&lt;/tbody&gt;</a:t>
            </a:r>
            <a:endParaRPr lang="en-US" altLang="ko-KR" sz="1600"/>
          </a:p>
          <a:p>
            <a:pPr defTabSz="179999" latinLnBrk="0">
              <a:defRPr/>
            </a:pP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2-16 </a:t>
            </a:r>
            <a:r>
              <a:rPr lang="ko-KR" altLang="en-US"/>
              <a:t>기본 표 만들기</a:t>
            </a:r>
            <a:endParaRPr lang="ko-KR" altLang="en-US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3147" y="2174508"/>
            <a:ext cx="2253789" cy="312107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768232" y="1213902"/>
            <a:ext cx="5471520" cy="5213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기본 테이블 만들기</a:t>
            </a:r>
            <a:r>
              <a:rPr lang="en-US" altLang="ko-KR" sz="1400"/>
              <a:t>&lt;/title&gt;&lt;/head&gt;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기본 구조를 가진 표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</a:t>
            </a:r>
            <a:r>
              <a:rPr lang="en-US" altLang="ko-KR" sz="1400" b="1"/>
              <a:t>table</a:t>
            </a:r>
            <a:r>
              <a:rPr lang="en-US" altLang="ko-KR" sz="1400"/>
              <a:t> border="1"&gt;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caption</a:t>
            </a:r>
            <a:r>
              <a:rPr lang="en-US" altLang="ko-KR" sz="1400"/>
              <a:t>&gt;1</a:t>
            </a:r>
            <a:r>
              <a:rPr lang="ko-KR" altLang="en-US" sz="1400"/>
              <a:t>학기 성적</a:t>
            </a:r>
            <a:r>
              <a:rPr lang="en-US" altLang="ko-KR" sz="1400"/>
              <a:t>&lt;/</a:t>
            </a:r>
            <a:r>
              <a:rPr lang="en-US" altLang="ko-KR" sz="1400" b="1"/>
              <a:t>caption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thead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</a:t>
            </a:r>
            <a:r>
              <a:rPr lang="en-US" altLang="ko-KR" sz="1400" b="1"/>
              <a:t>tr</a:t>
            </a:r>
            <a:r>
              <a:rPr lang="en-US" altLang="ko-KR" sz="1400"/>
              <a:t>&gt;&lt;</a:t>
            </a:r>
            <a:r>
              <a:rPr lang="en-US" altLang="ko-KR" sz="1400" b="1"/>
              <a:t>th</a:t>
            </a:r>
            <a:r>
              <a:rPr lang="en-US" altLang="ko-KR" sz="1400"/>
              <a:t>&gt;</a:t>
            </a:r>
            <a:r>
              <a:rPr lang="ko-KR" altLang="en-US" sz="1400"/>
              <a:t>이름</a:t>
            </a:r>
            <a:r>
              <a:rPr lang="en-US" altLang="ko-KR" sz="1400"/>
              <a:t>&lt;/</a:t>
            </a:r>
            <a:r>
              <a:rPr lang="en-US" altLang="ko-KR" sz="1400" b="1"/>
              <a:t>th</a:t>
            </a:r>
            <a:r>
              <a:rPr lang="en-US" altLang="ko-KR" sz="1400"/>
              <a:t>&gt;&lt;th&gt;HTML&lt;/th&gt;&lt;th&gt;CSS&lt;/th&gt;&lt;/</a:t>
            </a:r>
            <a:r>
              <a:rPr lang="en-US" altLang="ko-KR" sz="1400" b="1"/>
              <a:t>tr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&lt;/</a:t>
            </a:r>
            <a:r>
              <a:rPr lang="en-US" altLang="ko-KR" sz="1400" b="1"/>
              <a:t>thead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tfoot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&lt;tr&gt;&lt;th&gt;</a:t>
            </a:r>
            <a:r>
              <a:rPr lang="ko-KR" altLang="en-US" sz="1400"/>
              <a:t>합</a:t>
            </a:r>
            <a:r>
              <a:rPr lang="en-US" altLang="ko-KR" sz="1400"/>
              <a:t>&lt;/th&gt;&lt;th&gt;225&lt;/th&gt;&lt;th&gt;230&lt;/th&gt;&lt;/tr&gt;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&lt;/</a:t>
            </a:r>
            <a:r>
              <a:rPr lang="en-US" altLang="ko-KR" sz="1400" b="1"/>
              <a:t>tfoot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</a:t>
            </a:r>
            <a:r>
              <a:rPr lang="en-US" altLang="ko-KR" sz="1400" b="1"/>
              <a:t>tbody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&lt;tr&gt;&lt;</a:t>
            </a:r>
            <a:r>
              <a:rPr lang="en-US" altLang="ko-KR" sz="1400" b="1"/>
              <a:t>td</a:t>
            </a:r>
            <a:r>
              <a:rPr lang="en-US" altLang="ko-KR" sz="1400"/>
              <a:t>&gt;</a:t>
            </a:r>
            <a:r>
              <a:rPr lang="ko-KR" altLang="en-US" sz="1400"/>
              <a:t>황기태</a:t>
            </a:r>
            <a:r>
              <a:rPr lang="en-US" altLang="ko-KR" sz="1400"/>
              <a:t>&lt;/</a:t>
            </a:r>
            <a:r>
              <a:rPr lang="en-US" altLang="ko-KR" sz="1400" b="1"/>
              <a:t>td</a:t>
            </a:r>
            <a:r>
              <a:rPr lang="en-US" altLang="ko-KR" sz="1400"/>
              <a:t>&gt;&lt;td&gt;80&lt;/td&gt;&lt;td&gt;70&lt;/td&gt;&lt;/tr&gt;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&lt;tr&gt;&lt;td&gt;</a:t>
            </a:r>
            <a:r>
              <a:rPr lang="ko-KR" altLang="en-US" sz="1400"/>
              <a:t>이재문</a:t>
            </a:r>
            <a:r>
              <a:rPr lang="en-US" altLang="ko-KR" sz="1400"/>
              <a:t>&lt;/td&gt;&lt;td&gt;95&lt;/td&gt;&lt;td&gt;99&lt;/td&gt;&lt;/tr&gt;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&lt;tr&gt;&lt;td&gt;</a:t>
            </a:r>
            <a:r>
              <a:rPr lang="ko-KR" altLang="en-US" sz="1400"/>
              <a:t>이병은</a:t>
            </a:r>
            <a:r>
              <a:rPr lang="en-US" altLang="ko-KR" sz="1400"/>
              <a:t>&lt;/td&gt;&lt;td&gt;40&lt;/td&gt;&lt;td&gt;61&lt;/td&gt;&lt;/tr&gt;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&lt;/</a:t>
            </a:r>
            <a:r>
              <a:rPr lang="en-US" altLang="ko-KR" sz="1400" b="1"/>
              <a:t>tbody</a:t>
            </a:r>
            <a:r>
              <a:rPr lang="en-US" altLang="ko-KR" sz="1400"/>
              <a:t>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&lt;/table&gt; 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타원 5"/>
          <p:cNvSpPr/>
          <p:nvPr/>
        </p:nvSpPr>
        <p:spPr>
          <a:xfrm>
            <a:off x="2380394" y="294209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모서리가 둥근 사각형 설명선 9"/>
          <p:cNvSpPr/>
          <p:nvPr/>
        </p:nvSpPr>
        <p:spPr>
          <a:xfrm>
            <a:off x="3964569" y="287008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픽셀 테두리</a:t>
            </a:r>
            <a:r>
              <a:rPr lang="en-US" altLang="ko-KR" sz="1000">
                <a:solidFill>
                  <a:schemeClr val="tx1"/>
                </a:solidFill>
              </a:rPr>
              <a:t>. CSS3</a:t>
            </a:r>
            <a:r>
              <a:rPr lang="ko-KR" altLang="en-US" sz="1000">
                <a:solidFill>
                  <a:schemeClr val="tx1"/>
                </a:solidFill>
              </a:rPr>
              <a:t>로 나타내는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것이 바람직함</a:t>
            </a:r>
            <a:r>
              <a:rPr lang="en-US" altLang="ko-KR" sz="1000">
                <a:solidFill>
                  <a:schemeClr val="tx1"/>
                </a:solidFill>
              </a:rPr>
              <a:t>(5</a:t>
            </a:r>
            <a:r>
              <a:rPr lang="ko-KR" altLang="en-US" sz="1000">
                <a:solidFill>
                  <a:schemeClr val="tx1"/>
                </a:solidFill>
              </a:rPr>
              <a:t>장 </a:t>
            </a:r>
            <a:r>
              <a:rPr lang="en-US" altLang="ko-KR" sz="1000">
                <a:solidFill>
                  <a:schemeClr val="tx1"/>
                </a:solidFill>
              </a:rPr>
              <a:t>3</a:t>
            </a:r>
            <a:r>
              <a:rPr lang="ko-KR" altLang="en-US" sz="1000">
                <a:solidFill>
                  <a:schemeClr val="tx1"/>
                </a:solidFill>
              </a:rPr>
              <a:t>절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참고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  <a:endParaRPr lang="ko-KR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웹 서버와 웹 클라이언트로 이루어진 웹</a:t>
            </a:r>
            <a:endParaRPr lang="ko-KR" altLang="en-US"/>
          </a:p>
        </p:txBody>
      </p:sp>
      <p:pic>
        <p:nvPicPr>
          <p:cNvPr id="5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47280" y="2098344"/>
            <a:ext cx="963830" cy="621825"/>
          </a:xfrm>
          <a:prstGeom prst="rect">
            <a:avLst/>
          </a:prstGeom>
          <a:noFill/>
        </p:spPr>
      </p:pic>
      <p:sp>
        <p:nvSpPr>
          <p:cNvPr id="6" name="타원 93"/>
          <p:cNvSpPr/>
          <p:nvPr/>
        </p:nvSpPr>
        <p:spPr>
          <a:xfrm>
            <a:off x="2790114" y="2038773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28"/>
          <p:cNvCxnSpPr/>
          <p:nvPr/>
        </p:nvCxnSpPr>
        <p:spPr>
          <a:xfrm flipV="1">
            <a:off x="5200665" y="2584491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4"/>
          <p:cNvSpPr txBox="1"/>
          <p:nvPr/>
        </p:nvSpPr>
        <p:spPr>
          <a:xfrm>
            <a:off x="4832007" y="1638182"/>
            <a:ext cx="1016510" cy="2363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아마존 웹 서버</a:t>
            </a:r>
            <a:endParaRPr lang="ko-KR" altLang="en-US" sz="1000"/>
          </a:p>
        </p:txBody>
      </p:sp>
      <p:sp>
        <p:nvSpPr>
          <p:cNvPr id="9" name="tower"/>
          <p:cNvSpPr>
            <a:spLocks noEditPoints="1" noChangeArrowheads="1"/>
          </p:cNvSpPr>
          <p:nvPr/>
        </p:nvSpPr>
        <p:spPr>
          <a:xfrm>
            <a:off x="5045432" y="1935088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0" name="그룹 140"/>
          <p:cNvGrpSpPr/>
          <p:nvPr/>
        </p:nvGrpSpPr>
        <p:grpSpPr>
          <a:xfrm rot="0">
            <a:off x="4029817" y="1953808"/>
            <a:ext cx="1006545" cy="630682"/>
            <a:chOff x="2195736" y="1987967"/>
            <a:chExt cx="801735" cy="630682"/>
          </a:xfrm>
        </p:grpSpPr>
        <p:sp>
          <p:nvSpPr>
            <p:cNvPr id="11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>
                  <a:solidFill>
                    <a:schemeClr val="tx1"/>
                  </a:solidFill>
                </a:rPr>
                <a:t>HTML </a:t>
              </a:r>
              <a:r>
                <a:rPr lang="ko-KR" altLang="en-US" sz="900">
                  <a:solidFill>
                    <a:schemeClr val="tx1"/>
                  </a:solidFill>
                </a:rPr>
                <a:t>문서</a:t>
              </a:r>
              <a:r>
                <a:rPr lang="en-US" altLang="ko-KR" sz="900">
                  <a:solidFill>
                    <a:schemeClr val="tx1"/>
                  </a:solidFill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</a:rPr>
                <a:t>이미지</a:t>
              </a:r>
              <a:r>
                <a:rPr lang="en-US" altLang="ko-KR" sz="900">
                  <a:solidFill>
                    <a:schemeClr val="tx1"/>
                  </a:solidFill>
                </a:rPr>
                <a:t>,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 동영상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2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3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82821" y="3817286"/>
            <a:ext cx="1518040" cy="1012027"/>
          </a:xfrm>
          <a:prstGeom prst="rect">
            <a:avLst/>
          </a:prstGeom>
          <a:noFill/>
        </p:spPr>
      </p:pic>
      <p:pic>
        <p:nvPicPr>
          <p:cNvPr id="14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75196" y="4868231"/>
            <a:ext cx="963830" cy="621825"/>
          </a:xfrm>
          <a:prstGeom prst="rect">
            <a:avLst/>
          </a:prstGeom>
          <a:noFill/>
        </p:spPr>
      </p:pic>
      <p:sp>
        <p:nvSpPr>
          <p:cNvPr id="15" name="구름 모양 설명선 13"/>
          <p:cNvSpPr/>
          <p:nvPr/>
        </p:nvSpPr>
        <p:spPr>
          <a:xfrm>
            <a:off x="3484193" y="2936726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6"/>
          <p:cNvCxnSpPr>
            <a:endCxn id="33" idx="7"/>
          </p:cNvCxnSpPr>
          <p:nvPr/>
        </p:nvCxnSpPr>
        <p:spPr>
          <a:xfrm flipH="1" flipV="1">
            <a:off x="3284493" y="2821859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32"/>
          <p:cNvCxnSpPr/>
          <p:nvPr/>
        </p:nvCxnSpPr>
        <p:spPr>
          <a:xfrm flipV="1">
            <a:off x="6428104" y="2527366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35"/>
          <p:cNvCxnSpPr/>
          <p:nvPr/>
        </p:nvCxnSpPr>
        <p:spPr>
          <a:xfrm>
            <a:off x="6478932" y="4511938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43"/>
          <p:cNvCxnSpPr/>
          <p:nvPr/>
        </p:nvCxnSpPr>
        <p:spPr>
          <a:xfrm flipV="1">
            <a:off x="7379030" y="3019859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45"/>
          <p:cNvSpPr txBox="1"/>
          <p:nvPr/>
        </p:nvSpPr>
        <p:spPr>
          <a:xfrm>
            <a:off x="2953948" y="1843021"/>
            <a:ext cx="60459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서버</a:t>
            </a:r>
            <a:endParaRPr lang="ko-KR" altLang="en-US" sz="1000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609650" y="4884467"/>
            <a:ext cx="360928" cy="371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직선 연결선 62"/>
          <p:cNvCxnSpPr/>
          <p:nvPr/>
        </p:nvCxnSpPr>
        <p:spPr>
          <a:xfrm flipH="1">
            <a:off x="3158721" y="4016847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65"/>
          <p:cNvCxnSpPr/>
          <p:nvPr/>
        </p:nvCxnSpPr>
        <p:spPr>
          <a:xfrm flipH="1">
            <a:off x="3530897" y="4511938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68"/>
          <p:cNvCxnSpPr/>
          <p:nvPr/>
        </p:nvCxnSpPr>
        <p:spPr>
          <a:xfrm>
            <a:off x="5511071" y="4717251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73"/>
          <p:cNvCxnSpPr/>
          <p:nvPr/>
        </p:nvCxnSpPr>
        <p:spPr>
          <a:xfrm>
            <a:off x="7356114" y="4124931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7"/>
          <p:cNvSpPr txBox="1"/>
          <p:nvPr/>
        </p:nvSpPr>
        <p:spPr>
          <a:xfrm>
            <a:off x="7864917" y="4834752"/>
            <a:ext cx="989523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클라이언트</a:t>
            </a:r>
            <a:endParaRPr lang="ko-KR" altLang="en-US" sz="1000"/>
          </a:p>
        </p:txBody>
      </p:sp>
      <p:sp>
        <p:nvSpPr>
          <p:cNvPr id="27" name="TextBox 78"/>
          <p:cNvSpPr txBox="1"/>
          <p:nvPr/>
        </p:nvSpPr>
        <p:spPr>
          <a:xfrm>
            <a:off x="2554949" y="5395435"/>
            <a:ext cx="98851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클라이언트</a:t>
            </a:r>
            <a:endParaRPr lang="ko-KR" altLang="en-US" sz="1000"/>
          </a:p>
        </p:txBody>
      </p:sp>
      <p:sp>
        <p:nvSpPr>
          <p:cNvPr id="28" name="자유형 69"/>
          <p:cNvSpPr/>
          <p:nvPr/>
        </p:nvSpPr>
        <p:spPr>
          <a:xfrm>
            <a:off x="3420018" y="2441980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자유형 70"/>
          <p:cNvSpPr/>
          <p:nvPr/>
        </p:nvSpPr>
        <p:spPr>
          <a:xfrm>
            <a:off x="5511072" y="3924234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자유형 71"/>
          <p:cNvSpPr/>
          <p:nvPr/>
        </p:nvSpPr>
        <p:spPr>
          <a:xfrm>
            <a:off x="5248819" y="2437339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395249" y="2157834"/>
            <a:ext cx="360928" cy="3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86"/>
          <p:cNvSpPr txBox="1"/>
          <p:nvPr/>
        </p:nvSpPr>
        <p:spPr>
          <a:xfrm>
            <a:off x="6402819" y="1870330"/>
            <a:ext cx="98874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클라이언트</a:t>
            </a:r>
            <a:endParaRPr lang="ko-KR" altLang="en-US" sz="1000"/>
          </a:p>
        </p:txBody>
      </p:sp>
      <p:sp>
        <p:nvSpPr>
          <p:cNvPr id="33" name="tower"/>
          <p:cNvSpPr>
            <a:spLocks noEditPoints="1" noChangeArrowheads="1"/>
          </p:cNvSpPr>
          <p:nvPr/>
        </p:nvSpPr>
        <p:spPr>
          <a:xfrm>
            <a:off x="3096076" y="2141598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4" name="그룹 87"/>
          <p:cNvGrpSpPr/>
          <p:nvPr/>
        </p:nvGrpSpPr>
        <p:grpSpPr>
          <a:xfrm rot="0">
            <a:off x="2058935" y="2226130"/>
            <a:ext cx="1006545" cy="630682"/>
            <a:chOff x="2195736" y="1987967"/>
            <a:chExt cx="801735" cy="630682"/>
          </a:xfrm>
        </p:grpSpPr>
        <p:sp>
          <p:nvSpPr>
            <p:cNvPr id="35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>
                  <a:solidFill>
                    <a:schemeClr val="tx1"/>
                  </a:solidFill>
                </a:rPr>
                <a:t>HTML </a:t>
              </a:r>
              <a:r>
                <a:rPr lang="ko-KR" altLang="en-US" sz="900">
                  <a:solidFill>
                    <a:schemeClr val="tx1"/>
                  </a:solidFill>
                </a:rPr>
                <a:t>문서</a:t>
              </a:r>
              <a:r>
                <a:rPr lang="en-US" altLang="ko-KR" sz="900">
                  <a:solidFill>
                    <a:schemeClr val="tx1"/>
                  </a:solidFill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</a:rPr>
                <a:t>이미지</a:t>
              </a:r>
              <a:r>
                <a:rPr lang="en-US" altLang="ko-KR" sz="900">
                  <a:solidFill>
                    <a:schemeClr val="tx1"/>
                  </a:solidFill>
                </a:rPr>
                <a:t>,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 동영상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7" name="TextBox 108"/>
          <p:cNvSpPr txBox="1"/>
          <p:nvPr/>
        </p:nvSpPr>
        <p:spPr>
          <a:xfrm>
            <a:off x="8415016" y="2235507"/>
            <a:ext cx="61427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서버</a:t>
            </a:r>
            <a:endParaRPr lang="ko-KR" altLang="en-US" sz="1000"/>
          </a:p>
        </p:txBody>
      </p:sp>
      <p:sp>
        <p:nvSpPr>
          <p:cNvPr id="38" name="tower"/>
          <p:cNvSpPr>
            <a:spLocks noEditPoints="1" noChangeArrowheads="1"/>
          </p:cNvSpPr>
          <p:nvPr/>
        </p:nvSpPr>
        <p:spPr>
          <a:xfrm>
            <a:off x="8001644" y="247058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TextBox 113"/>
          <p:cNvSpPr txBox="1"/>
          <p:nvPr/>
        </p:nvSpPr>
        <p:spPr>
          <a:xfrm>
            <a:off x="2626238" y="3502840"/>
            <a:ext cx="6084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서버</a:t>
            </a:r>
            <a:endParaRPr lang="ko-KR" altLang="en-US" sz="1000"/>
          </a:p>
        </p:txBody>
      </p:sp>
      <p:sp>
        <p:nvSpPr>
          <p:cNvPr id="40" name="tower"/>
          <p:cNvSpPr>
            <a:spLocks noEditPoints="1" noChangeArrowheads="1"/>
          </p:cNvSpPr>
          <p:nvPr/>
        </p:nvSpPr>
        <p:spPr>
          <a:xfrm>
            <a:off x="2768366" y="380141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" name="TextBox 118"/>
          <p:cNvSpPr txBox="1"/>
          <p:nvPr/>
        </p:nvSpPr>
        <p:spPr>
          <a:xfrm>
            <a:off x="4578545" y="4920822"/>
            <a:ext cx="89452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구글 웹 서버</a:t>
            </a:r>
            <a:endParaRPr lang="ko-KR" altLang="en-US" sz="1000"/>
          </a:p>
        </p:txBody>
      </p:sp>
      <p:sp>
        <p:nvSpPr>
          <p:cNvPr id="42" name="tower"/>
          <p:cNvSpPr>
            <a:spLocks noEditPoints="1" noChangeArrowheads="1"/>
          </p:cNvSpPr>
          <p:nvPr/>
        </p:nvSpPr>
        <p:spPr>
          <a:xfrm>
            <a:off x="5318554" y="5256169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3" name="TextBox 123"/>
          <p:cNvSpPr txBox="1"/>
          <p:nvPr/>
        </p:nvSpPr>
        <p:spPr>
          <a:xfrm>
            <a:off x="6839884" y="4909606"/>
            <a:ext cx="61427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웹 서버</a:t>
            </a:r>
            <a:endParaRPr lang="ko-KR" altLang="en-US" sz="1000"/>
          </a:p>
        </p:txBody>
      </p:sp>
      <p:sp>
        <p:nvSpPr>
          <p:cNvPr id="44" name="tower"/>
          <p:cNvSpPr>
            <a:spLocks noEditPoints="1" noChangeArrowheads="1"/>
          </p:cNvSpPr>
          <p:nvPr/>
        </p:nvSpPr>
        <p:spPr>
          <a:xfrm>
            <a:off x="6530247" y="50809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5" name="그룹 128"/>
          <p:cNvGrpSpPr/>
          <p:nvPr/>
        </p:nvGrpSpPr>
        <p:grpSpPr>
          <a:xfrm rot="0">
            <a:off x="1776572" y="3830825"/>
            <a:ext cx="1006545" cy="630682"/>
            <a:chOff x="2195736" y="1987967"/>
            <a:chExt cx="801735" cy="630682"/>
          </a:xfrm>
        </p:grpSpPr>
        <p:sp>
          <p:nvSpPr>
            <p:cNvPr id="46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>
                  <a:solidFill>
                    <a:schemeClr val="tx1"/>
                  </a:solidFill>
                </a:rPr>
                <a:t>HTML </a:t>
              </a:r>
              <a:r>
                <a:rPr lang="ko-KR" altLang="en-US" sz="900">
                  <a:solidFill>
                    <a:schemeClr val="tx1"/>
                  </a:solidFill>
                </a:rPr>
                <a:t>문서</a:t>
              </a:r>
              <a:r>
                <a:rPr lang="en-US" altLang="ko-KR" sz="900">
                  <a:solidFill>
                    <a:schemeClr val="tx1"/>
                  </a:solidFill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</a:rPr>
                <a:t>이미지</a:t>
              </a:r>
              <a:r>
                <a:rPr lang="en-US" altLang="ko-KR" sz="900">
                  <a:solidFill>
                    <a:schemeClr val="tx1"/>
                  </a:solidFill>
                </a:rPr>
                <a:t>,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 동영상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47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131"/>
          <p:cNvGrpSpPr/>
          <p:nvPr/>
        </p:nvGrpSpPr>
        <p:grpSpPr>
          <a:xfrm rot="0">
            <a:off x="4312009" y="5305748"/>
            <a:ext cx="1006545" cy="630682"/>
            <a:chOff x="2195736" y="1987967"/>
            <a:chExt cx="801735" cy="630682"/>
          </a:xfrm>
        </p:grpSpPr>
        <p:sp>
          <p:nvSpPr>
            <p:cNvPr id="49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>
                  <a:solidFill>
                    <a:schemeClr val="tx1"/>
                  </a:solidFill>
                </a:rPr>
                <a:t>HTML </a:t>
              </a:r>
              <a:r>
                <a:rPr lang="ko-KR" altLang="en-US" sz="900">
                  <a:solidFill>
                    <a:schemeClr val="tx1"/>
                  </a:solidFill>
                </a:rPr>
                <a:t>문서</a:t>
              </a:r>
              <a:r>
                <a:rPr lang="en-US" altLang="ko-KR" sz="900">
                  <a:solidFill>
                    <a:schemeClr val="tx1"/>
                  </a:solidFill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</a:rPr>
                <a:t>이미지</a:t>
              </a:r>
              <a:r>
                <a:rPr lang="en-US" altLang="ko-KR" sz="900">
                  <a:solidFill>
                    <a:schemeClr val="tx1"/>
                  </a:solidFill>
                </a:rPr>
                <a:t>,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 동영상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50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1" name="그룹 134"/>
          <p:cNvGrpSpPr/>
          <p:nvPr/>
        </p:nvGrpSpPr>
        <p:grpSpPr>
          <a:xfrm rot="0">
            <a:off x="6950882" y="5105762"/>
            <a:ext cx="1006545" cy="630682"/>
            <a:chOff x="2195736" y="1987967"/>
            <a:chExt cx="801735" cy="630682"/>
          </a:xfrm>
        </p:grpSpPr>
        <p:sp>
          <p:nvSpPr>
            <p:cNvPr id="52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>
                  <a:solidFill>
                    <a:schemeClr val="tx1"/>
                  </a:solidFill>
                </a:rPr>
                <a:t>HTML </a:t>
              </a:r>
              <a:r>
                <a:rPr lang="ko-KR" altLang="en-US" sz="900">
                  <a:solidFill>
                    <a:schemeClr val="tx1"/>
                  </a:solidFill>
                </a:rPr>
                <a:t>문서</a:t>
              </a:r>
              <a:r>
                <a:rPr lang="en-US" altLang="ko-KR" sz="900">
                  <a:solidFill>
                    <a:schemeClr val="tx1"/>
                  </a:solidFill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</a:rPr>
                <a:t>이미지</a:t>
              </a:r>
              <a:r>
                <a:rPr lang="en-US" altLang="ko-KR" sz="900">
                  <a:solidFill>
                    <a:schemeClr val="tx1"/>
                  </a:solidFill>
                </a:rPr>
                <a:t>,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 동영상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53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4" name="그룹 137"/>
          <p:cNvGrpSpPr/>
          <p:nvPr/>
        </p:nvGrpSpPr>
        <p:grpSpPr>
          <a:xfrm rot="0">
            <a:off x="8408479" y="2561252"/>
            <a:ext cx="1006545" cy="630682"/>
            <a:chOff x="2195736" y="1987967"/>
            <a:chExt cx="801735" cy="630682"/>
          </a:xfrm>
        </p:grpSpPr>
        <p:sp>
          <p:nvSpPr>
            <p:cNvPr id="55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>
                  <a:solidFill>
                    <a:schemeClr val="tx1"/>
                  </a:solidFill>
                </a:rPr>
                <a:t>HTML </a:t>
              </a:r>
              <a:r>
                <a:rPr lang="ko-KR" altLang="en-US" sz="900">
                  <a:solidFill>
                    <a:schemeClr val="tx1"/>
                  </a:solidFill>
                </a:rPr>
                <a:t>문서</a:t>
              </a:r>
              <a:r>
                <a:rPr lang="en-US" altLang="ko-KR" sz="900">
                  <a:solidFill>
                    <a:schemeClr val="tx1"/>
                  </a:solidFill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</a:rPr>
                <a:t>이미지</a:t>
              </a:r>
              <a:r>
                <a:rPr lang="en-US" altLang="ko-KR" sz="900">
                  <a:solidFill>
                    <a:schemeClr val="tx1"/>
                  </a:solidFill>
                </a:rPr>
                <a:t>,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900">
                  <a:solidFill>
                    <a:schemeClr val="tx1"/>
                  </a:solidFill>
                </a:rPr>
                <a:t> 동영상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56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7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65480" y="4868685"/>
            <a:ext cx="695256" cy="465548"/>
          </a:xfrm>
          <a:prstGeom prst="rect">
            <a:avLst/>
          </a:prstGeom>
        </p:spPr>
      </p:pic>
      <p:pic>
        <p:nvPicPr>
          <p:cNvPr id="58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11090" y="3927467"/>
            <a:ext cx="457879" cy="737452"/>
          </a:xfrm>
          <a:prstGeom prst="rect">
            <a:avLst/>
          </a:prstGeom>
        </p:spPr>
      </p:pic>
      <p:pic>
        <p:nvPicPr>
          <p:cNvPr id="59" name="그림 6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61204" y="2107456"/>
            <a:ext cx="695256" cy="465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2-17 </a:t>
            </a:r>
            <a:r>
              <a:rPr lang="ko-KR" altLang="en-US"/>
              <a:t>이미지를 가지는 표 만들기</a:t>
            </a:r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56038" y="2465344"/>
            <a:ext cx="3099099" cy="257138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1847528" y="1640512"/>
            <a:ext cx="4392488" cy="4358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&lt;meta charset="utf-8"&gt;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&lt;title&gt;</a:t>
            </a:r>
            <a:r>
              <a:rPr lang="ko-KR" altLang="en-US" sz="1400"/>
              <a:t>표에 이미지 삽입</a:t>
            </a:r>
            <a:r>
              <a:rPr lang="en-US" altLang="ko-KR" sz="1400"/>
              <a:t>&lt;/title&gt;&lt;/head&gt;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표에 이미지 삽입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&lt;table&gt; 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	&lt;caption&gt;</a:t>
            </a:r>
            <a:r>
              <a:rPr lang="ko-KR" altLang="en-US" sz="1400"/>
              <a:t>좋아하는 과일</a:t>
            </a:r>
            <a:r>
              <a:rPr lang="en-US" altLang="ko-KR" sz="1400"/>
              <a:t>&lt;/caption&gt;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&lt;tbody&gt;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&lt;tr&gt;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&lt;td&gt;</a:t>
            </a:r>
            <a:r>
              <a:rPr lang="en-US" altLang="ko-KR" sz="1400" b="1"/>
              <a:t>&lt;img src="media/apple.jpg"&gt;</a:t>
            </a:r>
            <a:r>
              <a:rPr lang="en-US" altLang="ko-KR" sz="1400"/>
              <a:t>&lt;/td&gt;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&lt;td&gt;</a:t>
            </a:r>
            <a:r>
              <a:rPr lang="en-US" altLang="ko-KR" sz="1400" b="1"/>
              <a:t>&lt;img src="media/banana.jpg"&gt;</a:t>
            </a:r>
            <a:r>
              <a:rPr lang="en-US" altLang="ko-KR" sz="1400"/>
              <a:t>&lt;/td&gt;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	&lt;td&gt;</a:t>
            </a:r>
            <a:r>
              <a:rPr lang="en-US" altLang="ko-KR" sz="1400" b="1"/>
              <a:t>&lt;img src="media/mango.jpg"&gt;</a:t>
            </a:r>
            <a:r>
              <a:rPr lang="en-US" altLang="ko-KR" sz="1400"/>
              <a:t>&lt;/td&gt;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	&lt;/tr&gt;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	&lt;/tbody&gt;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 b="1"/>
              <a:t>&lt;/table&gt; </a:t>
            </a:r>
            <a:endParaRPr lang="en-US" altLang="ko-KR" sz="1400" b="1"/>
          </a:p>
          <a:p>
            <a:pPr defTabSz="179999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defTabSz="179999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7" name="TextBox 7"/>
          <p:cNvSpPr txBox="1"/>
          <p:nvPr/>
        </p:nvSpPr>
        <p:spPr>
          <a:xfrm>
            <a:off x="2927647" y="3234943"/>
            <a:ext cx="2808312" cy="407444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900"/>
              <a:t>디폴트 굵기</a:t>
            </a:r>
            <a:r>
              <a:rPr lang="en-US" altLang="ko-KR" sz="900"/>
              <a:t>(0)</a:t>
            </a:r>
            <a:r>
              <a:rPr lang="ko-KR" altLang="en-US" sz="900"/>
              <a:t>로 하여 테두리 제거</a:t>
            </a:r>
            <a:r>
              <a:rPr lang="en-US" altLang="ko-KR" sz="900"/>
              <a:t>. 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굵기 조절은 </a:t>
            </a:r>
            <a:r>
              <a:rPr lang="en-US" altLang="ko-KR" sz="900"/>
              <a:t>CSS3(5</a:t>
            </a:r>
            <a:r>
              <a:rPr lang="ko-KR" altLang="en-US" sz="900"/>
              <a:t>장 </a:t>
            </a:r>
            <a:r>
              <a:rPr lang="en-US" altLang="ko-KR" sz="900"/>
              <a:t>3</a:t>
            </a:r>
            <a:r>
              <a:rPr lang="ko-KR" altLang="en-US" sz="900"/>
              <a:t>절</a:t>
            </a:r>
            <a:r>
              <a:rPr lang="en-US" altLang="ko-KR" sz="900"/>
              <a:t>)</a:t>
            </a:r>
            <a:r>
              <a:rPr lang="ko-KR" altLang="en-US" sz="900"/>
              <a:t>로 하는 것이 바람직 </a:t>
            </a:r>
            <a:endParaRPr lang="ko-KR" altLang="en-US" sz="900"/>
          </a:p>
        </p:txBody>
      </p:sp>
      <p:sp>
        <p:nvSpPr>
          <p:cNvPr id="8" name="TextBox 6"/>
          <p:cNvSpPr txBox="1"/>
          <p:nvPr/>
        </p:nvSpPr>
        <p:spPr>
          <a:xfrm>
            <a:off x="4007768" y="4952880"/>
            <a:ext cx="2088232" cy="598197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이미지들은 </a:t>
            </a:r>
            <a:r>
              <a:rPr lang="en-US" altLang="ko-KR" sz="1000"/>
              <a:t>HTML </a:t>
            </a:r>
            <a:r>
              <a:rPr lang="ko-KR" altLang="en-US" sz="1000"/>
              <a:t>파일이 있는 경로 아래 </a:t>
            </a:r>
            <a:r>
              <a:rPr lang="en-US" altLang="ko-KR" sz="1000"/>
              <a:t>media </a:t>
            </a:r>
            <a:r>
              <a:rPr lang="ko-KR" altLang="en-US" sz="1000"/>
              <a:t>폴더를 만들고 그 곳에 두면 된다</a:t>
            </a:r>
            <a:r>
              <a:rPr lang="en-US" altLang="ko-KR" sz="1000"/>
              <a:t>.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&lt;a&gt; </a:t>
            </a:r>
            <a:r>
              <a:rPr lang="ko-KR" altLang="en-US"/>
              <a:t>태그의 </a:t>
            </a:r>
            <a:r>
              <a:rPr lang="en-US" altLang="ko-KR"/>
              <a:t>href </a:t>
            </a:r>
            <a:r>
              <a:rPr lang="ko-KR" altLang="en-US"/>
              <a:t>속성을 이용하여 하이퍼링크 작성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하이퍼링크</a:t>
            </a:r>
            <a:r>
              <a:rPr lang="en-US" altLang="ko-KR"/>
              <a:t>(hyperlink)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다른 </a:t>
            </a:r>
            <a:r>
              <a:rPr lang="en-US" altLang="ko-KR"/>
              <a:t>HTML </a:t>
            </a:r>
            <a:r>
              <a:rPr lang="ko-KR" altLang="en-US"/>
              <a:t>페이지의 연결 고리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같은 웹 사이트의 다른 </a:t>
            </a:r>
            <a:r>
              <a:rPr lang="en-US" altLang="ko-KR"/>
              <a:t>HTML </a:t>
            </a:r>
            <a:r>
              <a:rPr lang="ko-KR" altLang="en-US"/>
              <a:t>페이지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다른 웹 사이트의 </a:t>
            </a:r>
            <a:r>
              <a:rPr lang="en-US" altLang="ko-KR"/>
              <a:t>HTML </a:t>
            </a:r>
            <a:r>
              <a:rPr lang="ko-KR" altLang="en-US"/>
              <a:t>페이지 모두 연결 가능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하이퍼링크는 텍스트나 이미지로 작성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하이퍼링크 만들기</a:t>
            </a:r>
            <a:r>
              <a:rPr lang="en-US" altLang="ko-KR"/>
              <a:t>, &lt;a&gt;</a:t>
            </a:r>
            <a:endParaRPr lang="en-US" altLang="ko-KR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6266" y="4549349"/>
            <a:ext cx="8398249" cy="1915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&lt;a&gt; </a:t>
            </a:r>
            <a:r>
              <a:rPr lang="ko-KR" altLang="en-US"/>
              <a:t>태그의 </a:t>
            </a:r>
            <a:r>
              <a:rPr lang="en-US" altLang="ko-KR"/>
              <a:t>href </a:t>
            </a:r>
            <a:r>
              <a:rPr lang="ko-KR" altLang="en-US"/>
              <a:t>속성에 하이퍼링크 작성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같은 웹 사이트에 있는 웹 페이지 연결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다른 웹 사이트의 웹 페이지 연결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이미지 하이퍼링크 만들기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하이퍼링크 만들기</a:t>
            </a:r>
            <a:endParaRPr lang="ko-KR" altLang="en-US"/>
          </a:p>
        </p:txBody>
      </p:sp>
      <p:sp>
        <p:nvSpPr>
          <p:cNvPr id="5" name="직사각형 7"/>
          <p:cNvSpPr/>
          <p:nvPr/>
        </p:nvSpPr>
        <p:spPr>
          <a:xfrm>
            <a:off x="1259632" y="2507146"/>
            <a:ext cx="6336704" cy="386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href=“picturepage.html”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1259632" y="3535680"/>
            <a:ext cx="6336704" cy="521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</a:rPr>
              <a:t>href=“http://www.naver.com”</a:t>
            </a:r>
            <a:r>
              <a:rPr kumimoji="0" lang="en-US" altLang="ko-KR" sz="1400" b="0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  <a:endParaRPr kumimoji="0" lang="en-US" altLang="ko-KR" sz="1400" b="0" i="0" u="none" strike="noStrike" cap="none" normalizeH="0" baseline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>
                <a:solidFill>
                  <a:srgbClr val="000000"/>
                </a:solidFill>
                <a:latin typeface="+mj-ea"/>
                <a:ea typeface="+mj-ea"/>
              </a:rPr>
              <a:t>href=“http://www.siter.com/login.html”</a:t>
            </a:r>
            <a:r>
              <a:rPr lang="en-US" altLang="ko-KR" sz="140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7" name="직사각형 11"/>
          <p:cNvSpPr/>
          <p:nvPr/>
        </p:nvSpPr>
        <p:spPr>
          <a:xfrm>
            <a:off x="1249165" y="5025023"/>
            <a:ext cx="6336704" cy="984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href=“</a:t>
            </a:r>
            <a:r>
              <a:rPr lang="en-US" altLang="ko-KR" sz="1400" b="1" ker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&lt;img src=“naver.png” alt=“</a:t>
            </a:r>
            <a:r>
              <a:rPr lang="ko-KR" altLang="en-US" sz="1400" b="1" kern="0">
                <a:solidFill>
                  <a:srgbClr val="000000"/>
                </a:solidFill>
                <a:latin typeface="+mj-ea"/>
                <a:ea typeface="+mj-ea"/>
              </a:rPr>
              <a:t>네이버사이트”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b="1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08487" y="2500034"/>
            <a:ext cx="2742811" cy="351674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하이퍼링크 텍스트의  색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링크 텍스트</a:t>
            </a:r>
            <a:r>
              <a:rPr lang="en-US" altLang="ko-KR"/>
              <a:t>(standard link)</a:t>
            </a:r>
            <a:r>
              <a:rPr lang="ko-KR" altLang="en-US"/>
              <a:t> 처음 색 </a:t>
            </a:r>
            <a:r>
              <a:rPr lang="en-US" altLang="ko-KR"/>
              <a:t>– </a:t>
            </a:r>
            <a:r>
              <a:rPr lang="ko-KR" altLang="en-US"/>
              <a:t>밑줄과 함께 </a:t>
            </a:r>
            <a:r>
              <a:rPr lang="en-US" altLang="ko-KR">
                <a:solidFill>
                  <a:srgbClr val="00b0f0"/>
                </a:solidFill>
              </a:rPr>
              <a:t>blue</a:t>
            </a:r>
            <a:endParaRPr lang="en-US" altLang="ko-KR">
              <a:solidFill>
                <a:srgbClr val="00b0f0"/>
              </a:solidFill>
            </a:endParaRPr>
          </a:p>
          <a:p>
            <a:pPr lvl="1">
              <a:defRPr/>
            </a:pPr>
            <a:r>
              <a:rPr lang="ko-KR" altLang="en-US"/>
              <a:t>방문 후 링크</a:t>
            </a:r>
            <a:r>
              <a:rPr lang="en-US" altLang="ko-KR"/>
              <a:t>(visited lnk)</a:t>
            </a:r>
            <a:r>
              <a:rPr lang="ko-KR" altLang="en-US"/>
              <a:t> 색 </a:t>
            </a:r>
            <a:r>
              <a:rPr lang="en-US" altLang="ko-KR"/>
              <a:t>– </a:t>
            </a:r>
            <a:r>
              <a:rPr lang="en-US" altLang="ko-KR">
                <a:solidFill>
                  <a:srgbClr val="cc00cc"/>
                </a:solidFill>
              </a:rPr>
              <a:t>purple</a:t>
            </a:r>
            <a:endParaRPr lang="en-US" altLang="ko-KR">
              <a:solidFill>
                <a:srgbClr val="cc00cc"/>
              </a:solidFill>
            </a:endParaRPr>
          </a:p>
          <a:p>
            <a:pPr lvl="1">
              <a:defRPr/>
            </a:pPr>
            <a:r>
              <a:rPr lang="ko-KR" altLang="en-US"/>
              <a:t>마우스로 링크를 누르고 있는 동안</a:t>
            </a:r>
            <a:r>
              <a:rPr lang="en-US" altLang="ko-KR"/>
              <a:t>(active link) – </a:t>
            </a:r>
            <a:r>
              <a:rPr lang="en-US" altLang="ko-KR">
                <a:solidFill>
                  <a:srgbClr val="ff0000"/>
                </a:solidFill>
              </a:rPr>
              <a:t>red</a:t>
            </a:r>
            <a:endParaRPr lang="en-US" altLang="ko-KR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/>
              <a:t>링크 색 변경 가능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CSS3</a:t>
            </a:r>
            <a:r>
              <a:rPr lang="ko-KR" altLang="en-US"/>
              <a:t>를 이용하여 링크 색 지정 가능 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하이퍼링크 텍스트의 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2-18 </a:t>
            </a:r>
            <a:r>
              <a:rPr lang="ko-KR" altLang="en-US"/>
              <a:t>하이퍼링크 만들기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2975" y="1590833"/>
            <a:ext cx="2363738" cy="3676333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9"/>
          <p:cNvSpPr/>
          <p:nvPr/>
        </p:nvSpPr>
        <p:spPr>
          <a:xfrm>
            <a:off x="2098967" y="1329077"/>
            <a:ext cx="4572000" cy="5031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링크 만들기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링크 만들기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포털 사이트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&lt;ul&gt;</a:t>
            </a:r>
            <a:endParaRPr lang="en-US" altLang="ko-KR" sz="1200"/>
          </a:p>
          <a:p>
            <a:pPr defTabSz="179999">
              <a:defRPr/>
            </a:pPr>
            <a:r>
              <a:rPr lang="it-IT" altLang="ko-KR" sz="1200"/>
              <a:t>	&lt;li&gt;</a:t>
            </a:r>
            <a:r>
              <a:rPr lang="it-IT" altLang="ko-KR" sz="1200" b="1"/>
              <a:t>&lt;a href="http://www.naver.com"&gt;</a:t>
            </a:r>
            <a:r>
              <a:rPr lang="ko-KR" altLang="it-IT" sz="1200" b="1"/>
              <a:t>네이버</a:t>
            </a:r>
            <a:r>
              <a:rPr lang="it-IT" altLang="ko-KR" sz="1200" b="1"/>
              <a:t>&lt;/a&gt;</a:t>
            </a:r>
            <a:r>
              <a:rPr lang="it-IT" altLang="ko-KR" sz="1200"/>
              <a:t>&lt;/li&gt;</a:t>
            </a:r>
            <a:endParaRPr lang="it-IT" altLang="ko-KR" sz="1200"/>
          </a:p>
          <a:p>
            <a:pPr defTabSz="179999">
              <a:defRPr/>
            </a:pPr>
            <a:r>
              <a:rPr lang="it-IT" altLang="ko-KR" sz="1200"/>
              <a:t>	&lt;li&gt;&lt;a href="http://www.daum.net"&gt;</a:t>
            </a:r>
            <a:r>
              <a:rPr lang="ko-KR" altLang="it-IT" sz="1200"/>
              <a:t>다음</a:t>
            </a:r>
            <a:r>
              <a:rPr lang="it-IT" altLang="ko-KR" sz="1200"/>
              <a:t>&lt;/a&gt;&lt;/li&gt;</a:t>
            </a:r>
            <a:endParaRPr lang="it-IT" altLang="ko-KR" sz="1200"/>
          </a:p>
          <a:p>
            <a:pPr defTabSz="179999">
              <a:defRPr/>
            </a:pPr>
            <a:r>
              <a:rPr lang="en-US" altLang="ko-KR" sz="1200"/>
              <a:t>&lt;/ul&gt;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신문 사이트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&lt;ul&gt;</a:t>
            </a:r>
            <a:endParaRPr lang="en-US" altLang="ko-KR" sz="1200"/>
          </a:p>
          <a:p>
            <a:pPr defTabSz="179999">
              <a:defRPr/>
            </a:pPr>
            <a:r>
              <a:rPr lang="it-IT" altLang="ko-KR" sz="1200"/>
              <a:t>	&lt;li&gt;</a:t>
            </a:r>
            <a:r>
              <a:rPr lang="it-IT" altLang="ko-KR" sz="1200" b="1"/>
              <a:t>&lt;a href="http://www.etnews.com"&gt;</a:t>
            </a:r>
            <a:endParaRPr lang="it-IT" altLang="ko-KR" sz="1200" b="1"/>
          </a:p>
          <a:p>
            <a:pPr defTabSz="179999">
              <a:defRPr/>
            </a:pPr>
            <a:r>
              <a:rPr lang="en-US" altLang="ko-KR" sz="1200" b="1"/>
              <a:t>			&lt;img src="media/iconetnews.png" alt="</a:t>
            </a:r>
            <a:r>
              <a:rPr lang="ko-KR" altLang="en-US" sz="1200" b="1"/>
              <a:t>전자신문</a:t>
            </a:r>
            <a:r>
              <a:rPr lang="en-US" altLang="ko-KR" sz="1200" b="1"/>
              <a:t>"&gt;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	&lt;/a&gt;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&lt;/li&gt;</a:t>
            </a:r>
            <a:endParaRPr lang="en-US" altLang="ko-KR" sz="1200"/>
          </a:p>
          <a:p>
            <a:pPr defTabSz="179999">
              <a:defRPr/>
            </a:pPr>
            <a:r>
              <a:rPr lang="it-IT" altLang="ko-KR" sz="1200"/>
              <a:t>	&lt;li&gt;&lt;a href="http://www.chosun.com"&gt;</a:t>
            </a:r>
            <a:endParaRPr lang="it-IT" altLang="ko-KR" sz="1200"/>
          </a:p>
          <a:p>
            <a:pPr defTabSz="179999">
              <a:defRPr/>
            </a:pPr>
            <a:r>
              <a:rPr lang="en-US" altLang="ko-KR" sz="1200"/>
              <a:t>			&lt;img src="media/iconchosun.png" alt="</a:t>
            </a:r>
            <a:r>
              <a:rPr lang="ko-KR" altLang="en-US" sz="1200"/>
              <a:t>조선일보</a:t>
            </a:r>
            <a:r>
              <a:rPr lang="en-US" altLang="ko-KR" sz="1200"/>
              <a:t>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&lt;/li&gt;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&lt;/ul&gt;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&lt;a </a:t>
            </a:r>
            <a:r>
              <a:rPr lang="en-US" altLang="ko-KR" sz="1200" b="1"/>
              <a:t>href="ex2-17.html"</a:t>
            </a:r>
            <a:r>
              <a:rPr lang="en-US" altLang="ko-KR" sz="1200"/>
              <a:t>&gt;</a:t>
            </a:r>
            <a:r>
              <a:rPr lang="ko-KR" altLang="en-US" sz="1200"/>
              <a:t>예제 </a:t>
            </a:r>
            <a:r>
              <a:rPr lang="en-US" altLang="ko-KR" sz="1200"/>
              <a:t>2-17</a:t>
            </a:r>
            <a:r>
              <a:rPr lang="ko-KR" altLang="en-US" sz="1200"/>
              <a:t>로 이동</a:t>
            </a:r>
            <a:r>
              <a:rPr lang="en-US" altLang="ko-KR" sz="1200"/>
              <a:t>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모서리가 둥근 사각형 설명선 11"/>
          <p:cNvSpPr/>
          <p:nvPr/>
        </p:nvSpPr>
        <p:spPr>
          <a:xfrm>
            <a:off x="8696692" y="3173005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000">
                <a:solidFill>
                  <a:schemeClr val="tx1"/>
                </a:solidFill>
              </a:rPr>
              <a:t>링크  클릭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자유형 6"/>
          <p:cNvSpPr/>
          <p:nvPr/>
        </p:nvSpPr>
        <p:spPr>
          <a:xfrm>
            <a:off x="7882247" y="3307735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66029" y="6070979"/>
            <a:ext cx="186678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현재 사이트의 다른 페이지로 이동하는 링크</a:t>
            </a:r>
            <a:endParaRPr lang="ko-KR" altLang="en-US" sz="1000"/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8762" y="4065381"/>
            <a:ext cx="1691741" cy="21690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265237" y="5130958"/>
            <a:ext cx="927720" cy="260940"/>
          </a:xfrm>
          <a:prstGeom prst="wedgeRoundRectCallout">
            <a:avLst>
              <a:gd name="adj1" fmla="val -24431"/>
              <a:gd name="adj2" fmla="val -8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이미지 링크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2-19 </a:t>
            </a:r>
            <a:r>
              <a:rPr lang="ko-KR" altLang="en-US"/>
              <a:t>링크의 </a:t>
            </a:r>
            <a:r>
              <a:rPr lang="en-US" altLang="ko-KR"/>
              <a:t>target </a:t>
            </a:r>
            <a:r>
              <a:rPr lang="ko-KR" altLang="en-US"/>
              <a:t>속성 활용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2150977" y="1228057"/>
            <a:ext cx="7128792" cy="28276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링크의 </a:t>
            </a:r>
            <a:r>
              <a:rPr lang="en-US" altLang="ko-KR" sz="1200"/>
              <a:t>target </a:t>
            </a:r>
            <a:r>
              <a:rPr lang="ko-KR" altLang="en-US" sz="1200"/>
              <a:t>속성 활용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링크의 </a:t>
            </a:r>
            <a:r>
              <a:rPr lang="en-US" altLang="ko-KR" sz="1200"/>
              <a:t>target </a:t>
            </a:r>
            <a:r>
              <a:rPr lang="ko-KR" altLang="en-US" sz="1200"/>
              <a:t>속성 활용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&lt;ul&gt;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href="http://www.w3.org" </a:t>
            </a:r>
            <a:r>
              <a:rPr lang="en-US" altLang="ko-KR" sz="1200" b="1"/>
              <a:t>target="_blank"</a:t>
            </a:r>
            <a:r>
              <a:rPr lang="en-US" altLang="ko-KR" sz="1200"/>
              <a:t>&gt;W3C(</a:t>
            </a:r>
            <a:r>
              <a:rPr lang="ko-KR" altLang="en-US" sz="1200"/>
              <a:t>새 윈도우</a:t>
            </a:r>
            <a:r>
              <a:rPr lang="en-US" altLang="ko-KR" sz="1200"/>
              <a:t>, _blank)&lt;/a&gt;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href="http://www.etnews.com" </a:t>
            </a:r>
            <a:r>
              <a:rPr lang="en-US" altLang="ko-KR" sz="1200" b="1"/>
              <a:t>target="_self"</a:t>
            </a:r>
            <a:r>
              <a:rPr lang="en-US" altLang="ko-KR" sz="1200"/>
              <a:t>&gt;</a:t>
            </a:r>
            <a:r>
              <a:rPr lang="ko-KR" altLang="en-US" sz="1200"/>
              <a:t>전자신문</a:t>
            </a:r>
            <a:r>
              <a:rPr lang="en-US" altLang="ko-KR" sz="1200"/>
              <a:t>(</a:t>
            </a:r>
            <a:r>
              <a:rPr lang="ko-KR" altLang="en-US" sz="1200"/>
              <a:t>현재 윈도우</a:t>
            </a:r>
            <a:r>
              <a:rPr lang="en-US" altLang="ko-KR" sz="1200"/>
              <a:t>, _self)&lt;/a&gt;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href="http://www.naver.com" </a:t>
            </a:r>
            <a:r>
              <a:rPr lang="en-US" altLang="ko-KR" sz="1200" b="1"/>
              <a:t>target="_parent"</a:t>
            </a:r>
            <a:r>
              <a:rPr lang="en-US" altLang="ko-KR" sz="1200"/>
              <a:t>&gt;</a:t>
            </a:r>
            <a:r>
              <a:rPr lang="ko-KR" altLang="en-US" sz="1200"/>
              <a:t>네이버</a:t>
            </a:r>
            <a:r>
              <a:rPr lang="en-US" altLang="ko-KR" sz="1200"/>
              <a:t>(</a:t>
            </a:r>
            <a:r>
              <a:rPr lang="ko-KR" altLang="en-US" sz="1200"/>
              <a:t>부모 윈도우</a:t>
            </a:r>
            <a:r>
              <a:rPr lang="en-US" altLang="ko-KR" sz="1200"/>
              <a:t>, _parent)&lt;/a&gt;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href="http://www.mk.co.kr" </a:t>
            </a:r>
            <a:r>
              <a:rPr lang="en-US" altLang="ko-KR" sz="1200" b="1"/>
              <a:t>target="_top"</a:t>
            </a:r>
            <a:r>
              <a:rPr lang="en-US" altLang="ko-KR" sz="1200"/>
              <a:t>&gt;</a:t>
            </a:r>
            <a:r>
              <a:rPr lang="ko-KR" altLang="en-US" sz="1200"/>
              <a:t>매일경제신문</a:t>
            </a:r>
            <a:r>
              <a:rPr lang="en-US" altLang="ko-KR" sz="1200"/>
              <a:t>(</a:t>
            </a:r>
            <a:r>
              <a:rPr lang="ko-KR" altLang="en-US" sz="1200"/>
              <a:t>브라우저 윈도우</a:t>
            </a:r>
            <a:r>
              <a:rPr lang="en-US" altLang="ko-KR" sz="1200"/>
              <a:t>, _top)&lt;/a&gt;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&lt;/ul&gt;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8698" y="3803682"/>
            <a:ext cx="3994930" cy="2734815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9507" y="4192725"/>
            <a:ext cx="3182652" cy="235694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8" name="자유형 7"/>
          <p:cNvSpPr/>
          <p:nvPr/>
        </p:nvSpPr>
        <p:spPr>
          <a:xfrm>
            <a:off x="4564562" y="4019706"/>
            <a:ext cx="2191407" cy="1549813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620346" y="5459866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48592" y="3803682"/>
            <a:ext cx="1120962" cy="272414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새 탭에서</a:t>
            </a:r>
            <a:r>
              <a:rPr lang="en-US" altLang="ko-KR" sz="1000"/>
              <a:t> </a:t>
            </a:r>
            <a:r>
              <a:rPr lang="ko-KR" altLang="en-US" sz="1000"/>
              <a:t>열기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앵커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페이지 내의 특정 위치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&lt;a id=“</a:t>
            </a:r>
            <a:r>
              <a:rPr lang="ko-KR" altLang="en-US"/>
              <a:t>앵커이름</a:t>
            </a:r>
            <a:r>
              <a:rPr lang="en-US" altLang="ko-KR"/>
              <a:t>”&gt;</a:t>
            </a:r>
            <a:r>
              <a:rPr lang="ko-KR" altLang="en-US"/>
              <a:t>으로 앵커 생성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&lt;a&gt; </a:t>
            </a:r>
            <a:r>
              <a:rPr lang="ko-KR" altLang="en-US"/>
              <a:t>태그의 </a:t>
            </a:r>
            <a:r>
              <a:rPr lang="en-US" altLang="ko-KR"/>
              <a:t>id </a:t>
            </a:r>
            <a:r>
              <a:rPr lang="ko-KR" altLang="en-US"/>
              <a:t>속성으로 앵커 만들기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8181" y="3356992"/>
            <a:ext cx="4306391" cy="20132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kern="0">
              <a:solidFill>
                <a:srgbClr val="000000"/>
              </a:solidFill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en-US" altLang="ko-KR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  <a:endParaRPr lang="en-US" altLang="ko-KR" kern="0">
              <a:solidFill>
                <a:srgbClr val="000000"/>
              </a:solidFill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en-US" altLang="ko-KR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en-US" altLang="ko-KR">
                <a:latin typeface="+mj-ea"/>
                <a:ea typeface="+mj-ea"/>
              </a:rPr>
              <a:t>&lt;a </a:t>
            </a:r>
            <a:r>
              <a:rPr lang="en-US" altLang="ko-KR" b="1">
                <a:latin typeface="+mj-ea"/>
                <a:ea typeface="+mj-ea"/>
              </a:rPr>
              <a:t>href=“#chap1”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서론으로 가기</a:t>
            </a:r>
            <a:r>
              <a:rPr lang="en-US" altLang="ko-KR">
                <a:latin typeface="+mj-ea"/>
                <a:ea typeface="+mj-ea"/>
              </a:rPr>
              <a:t>&lt;/a&gt;</a:t>
            </a:r>
            <a:endParaRPr lang="en-US" altLang="ko-KR">
              <a:effectLst/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770659" y="3429000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1000">
                <a:solidFill>
                  <a:schemeClr val="tx1"/>
                </a:solidFill>
              </a:rPr>
              <a:t>chap1 </a:t>
            </a:r>
            <a:r>
              <a:rPr lang="ko-KR" altLang="en-US" sz="1000">
                <a:solidFill>
                  <a:schemeClr val="tx1"/>
                </a:solidFill>
              </a:rPr>
              <a:t>앵커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750947" y="4941168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000">
                <a:solidFill>
                  <a:schemeClr val="tx1"/>
                </a:solidFill>
              </a:rPr>
              <a:t>클릭하면</a:t>
            </a:r>
            <a:r>
              <a:rPr lang="en-US" altLang="ko-KR" sz="1000">
                <a:solidFill>
                  <a:schemeClr val="tx1"/>
                </a:solidFill>
              </a:rPr>
              <a:t> chap1 </a:t>
            </a:r>
            <a:r>
              <a:rPr lang="ko-KR" altLang="en-US" sz="100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47</a:t>
            </a:fld>
            <a:endPara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grpSp>
        <p:nvGrpSpPr>
          <p:cNvPr id="4" name="그룹 10"/>
          <p:cNvGrpSpPr/>
          <p:nvPr/>
        </p:nvGrpSpPr>
        <p:grpSpPr>
          <a:xfrm rot="0">
            <a:off x="2843274" y="425254"/>
            <a:ext cx="5724508" cy="6007491"/>
            <a:chOff x="2215252" y="203373"/>
            <a:chExt cx="5724508" cy="6007491"/>
          </a:xfrm>
        </p:grpSpPr>
        <p:pic>
          <p:nvPicPr>
            <p:cNvPr id="5" name="그림 2"/>
            <p:cNvPicPr>
              <a:picLocks noChangeAspect="1"/>
            </p:cNvPicPr>
            <p:nvPr/>
          </p:nvPicPr>
          <p:blipFill rotWithShape="1">
            <a:blip r:embed="rId2"/>
            <a:srcRect b="6180"/>
            <a:stretch>
              <a:fillRect/>
            </a:stretch>
          </p:blipFill>
          <p:spPr>
            <a:xfrm>
              <a:off x="2838331" y="203373"/>
              <a:ext cx="4943327" cy="3081612"/>
            </a:xfrm>
            <a:prstGeom prst="rect">
              <a:avLst/>
            </a:prstGeom>
            <a:ln w="6350">
              <a:solidFill>
                <a:srgbClr val="2379bf">
                  <a:alpha val="100000"/>
                </a:srgbClr>
              </a:solidFill>
            </a:ln>
          </p:spPr>
        </p:pic>
        <p:pic>
          <p:nvPicPr>
            <p:cNvPr id="6" name="그림 11"/>
            <p:cNvPicPr>
              <a:picLocks noChangeAspect="1"/>
            </p:cNvPicPr>
            <p:nvPr/>
          </p:nvPicPr>
          <p:blipFill rotWithShape="1">
            <a:blip r:embed="rId3"/>
            <a:srcRect t="26360"/>
            <a:stretch>
              <a:fillRect/>
            </a:stretch>
          </p:blipFill>
          <p:spPr>
            <a:xfrm>
              <a:off x="2838330" y="3786043"/>
              <a:ext cx="4930651" cy="2424821"/>
            </a:xfrm>
            <a:prstGeom prst="rect">
              <a:avLst/>
            </a:prstGeom>
            <a:ln w="6350">
              <a:solidFill>
                <a:srgbClr val="2379bf">
                  <a:alpha val="100000"/>
                </a:srgbClr>
              </a:solidFill>
            </a:ln>
          </p:spPr>
        </p:pic>
        <p:sp>
          <p:nvSpPr>
            <p:cNvPr id="7" name="TextBox 12"/>
            <p:cNvSpPr txBox="1"/>
            <p:nvPr/>
          </p:nvSpPr>
          <p:spPr>
            <a:xfrm>
              <a:off x="2233661" y="2105967"/>
              <a:ext cx="471639" cy="272414"/>
            </a:xfrm>
            <a:prstGeom prst="wedgeRoundRectCallout">
              <a:avLst>
                <a:gd name="adj1" fmla="val 97336"/>
                <a:gd name="adj2" fmla="val 13261"/>
                <a:gd name="adj3" fmla="val 16667"/>
              </a:avLst>
            </a:prstGeom>
            <a:solidFill>
              <a:srgbClr val="fff2cc">
                <a:alpha val="100000"/>
              </a:srgbClr>
            </a:solidFill>
            <a:ln w="9525">
              <a:solidFill>
                <a:srgbClr val="ff0000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Segoe UI Light"/>
                  <a:ea typeface="맑은 고딕"/>
                  <a:cs typeface="Segoe UI Light"/>
                </a:rPr>
                <a:t>링크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2215252" y="3933055"/>
              <a:ext cx="477587" cy="266530"/>
            </a:xfrm>
            <a:prstGeom prst="wedgeRoundRectCallout">
              <a:avLst>
                <a:gd name="adj1" fmla="val 88690"/>
                <a:gd name="adj2" fmla="val -51257"/>
                <a:gd name="adj3" fmla="val 16667"/>
              </a:avLst>
            </a:prstGeom>
            <a:solidFill>
              <a:srgbClr val="fff2cc">
                <a:alpha val="100000"/>
              </a:srgbClr>
            </a:solidFill>
            <a:ln w="9525">
              <a:solidFill>
                <a:srgbClr val="ff0000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Segoe UI Light"/>
                  <a:ea typeface="맑은 고딕"/>
                  <a:cs typeface="Segoe UI Light"/>
                </a:rPr>
                <a:t>앵커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9" name="모서리가 둥근 사각형 설명선 15"/>
            <p:cNvSpPr/>
            <p:nvPr/>
          </p:nvSpPr>
          <p:spPr>
            <a:xfrm>
              <a:off x="4685676" y="2175079"/>
              <a:ext cx="2567052" cy="261898"/>
            </a:xfrm>
            <a:prstGeom prst="wedgeRoundRectCallout">
              <a:avLst>
                <a:gd name="adj1" fmla="val -77942"/>
                <a:gd name="adj2" fmla="val -20022"/>
                <a:gd name="adj3" fmla="val 16667"/>
              </a:avLst>
            </a:prstGeom>
            <a:solidFill>
              <a:srgbClr val="ffff00">
                <a:alpha val="100000"/>
              </a:srgbClr>
            </a:solidFill>
            <a:ln>
              <a:solidFill>
                <a:srgbClr val="c00000">
                  <a:alpha val="100000"/>
                </a:srgbClr>
              </a:solidFill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Segoe UI Light"/>
                  <a:ea typeface="맑은 고딕"/>
                  <a:cs typeface="Segoe UI Light"/>
                </a:rPr>
                <a:t>&lt;a </a:t>
              </a:r>
              <a:r>
  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href="#intro"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Segoe UI Light"/>
                  <a:ea typeface="맑은 고딕"/>
                  <a:cs typeface="Segoe UI Light"/>
                </a:rPr>
                <a:t>&gt;1 Introduction&lt;/a&gt;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10" name="직사각형 1"/>
            <p:cNvSpPr/>
            <p:nvPr/>
          </p:nvSpPr>
          <p:spPr>
            <a:xfrm>
              <a:off x="2821714" y="3262125"/>
              <a:ext cx="5118046" cy="4571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11" name="자유형 7"/>
            <p:cNvSpPr/>
            <p:nvPr/>
          </p:nvSpPr>
          <p:spPr>
            <a:xfrm>
              <a:off x="2838330" y="3225684"/>
              <a:ext cx="4930650" cy="118600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12" name="직사각형 19"/>
            <p:cNvSpPr/>
            <p:nvPr/>
          </p:nvSpPr>
          <p:spPr>
            <a:xfrm>
              <a:off x="2744632" y="3697986"/>
              <a:ext cx="5195128" cy="10617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13" name="자유형 20"/>
            <p:cNvSpPr/>
            <p:nvPr/>
          </p:nvSpPr>
          <p:spPr>
            <a:xfrm>
              <a:off x="2851008" y="3703112"/>
              <a:ext cx="4930650" cy="118600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14" name="자유형 16"/>
            <p:cNvSpPr/>
            <p:nvPr/>
          </p:nvSpPr>
          <p:spPr>
            <a:xfrm>
              <a:off x="2786608" y="2354069"/>
              <a:ext cx="179736" cy="1431974"/>
            </a:xfrm>
            <a:custGeom>
              <a:avLst/>
              <a:gdLst>
                <a:gd name="connsiteX0" fmla="*/ 415736 w 415736"/>
                <a:gd name="connsiteY0" fmla="*/ 0 h 1210733"/>
                <a:gd name="connsiteX1" fmla="*/ 9336 w 415736"/>
                <a:gd name="connsiteY1" fmla="*/ 448733 h 1210733"/>
                <a:gd name="connsiteX2" fmla="*/ 170203 w 415736"/>
                <a:gd name="connsiteY2" fmla="*/ 1210733 h 12107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36" h="1210733">
                  <a:moveTo>
                    <a:pt x="415736" y="0"/>
                  </a:moveTo>
                  <a:cubicBezTo>
                    <a:pt x="232997" y="123472"/>
                    <a:pt x="50258" y="246944"/>
                    <a:pt x="9336" y="448733"/>
                  </a:cubicBezTo>
                  <a:cubicBezTo>
                    <a:pt x="-31586" y="650522"/>
                    <a:pt x="69308" y="930627"/>
                    <a:pt x="170203" y="1210733"/>
                  </a:cubicBezTo>
                </a:path>
              </a:pathLst>
            </a:custGeom>
            <a:noFill/>
            <a:ln w="12700" cap="flat" cmpd="sng" algn="ctr">
              <a:solidFill>
                <a:srgbClr val="c00000">
                  <a:alpha val="100000"/>
                </a:srgbClr>
              </a:solidFill>
              <a:prstDash val="solid"/>
              <a:miter/>
              <a:headEnd w="med" len="med"/>
              <a:tailEnd type="triangle" w="med" len="me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4909921" y="3786042"/>
              <a:ext cx="2129710" cy="260601"/>
            </a:xfrm>
            <a:prstGeom prst="wedgeRoundRectCallout">
              <a:avLst>
                <a:gd name="adj1" fmla="val -78738"/>
                <a:gd name="adj2" fmla="val -19464"/>
                <a:gd name="adj3" fmla="val 16667"/>
              </a:avLst>
            </a:prstGeom>
            <a:solidFill>
              <a:srgbClr val="ffff00">
                <a:alpha val="100000"/>
              </a:srgbClr>
            </a:solidFill>
            <a:ln>
              <a:solidFill>
                <a:srgbClr val="c00000">
                  <a:alpha val="100000"/>
                </a:srgbClr>
              </a:solidFill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non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Segoe UI Light"/>
                  <a:ea typeface="맑은 고딕"/>
                  <a:cs typeface="Segoe UI Light"/>
                </a:rPr>
                <a:t>&lt;h3 </a:t>
              </a:r>
              <a:r>
  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  <a:solidFill>
                    <a:srgbClr val="c00000"/>
                  </a:solidFill>
                  <a:latin typeface="Segoe UI Light"/>
                  <a:ea typeface="맑은 고딕"/>
                  <a:cs typeface="Segoe UI Light"/>
                </a:rPr>
                <a:t>id="intro"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Segoe UI Light"/>
                  <a:ea typeface="맑은 고딕"/>
                  <a:cs typeface="Segoe UI Light"/>
                </a:rPr>
                <a:t>&gt;1 Introduction&lt;/h3&gt;</a:t>
              </a:r>
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endParaRPr>
            </a:p>
          </p:txBody>
        </p:sp>
      </p:grpSp>
      <p:sp>
        <p:nvSpPr>
          <p:cNvPr id="16" name="제목 1"/>
          <p:cNvSpPr txBox="1"/>
          <p:nvPr/>
        </p:nvSpPr>
        <p:spPr>
          <a:xfrm>
            <a:off x="1439543" y="890096"/>
            <a:ext cx="1728365" cy="680120"/>
          </a:xfrm>
          <a:prstGeom prst="rect">
            <a:avLst/>
          </a:prstGeom>
        </p:spPr>
        <p:txBody>
          <a:bodyPr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동일 페이지 내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앵커와 링크 사례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3034" y="1446507"/>
            <a:ext cx="10805932" cy="4719988"/>
          </a:xfr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2-20 </a:t>
            </a:r>
            <a:r>
              <a:rPr lang="ko-KR" altLang="en-US"/>
              <a:t>앵커로 이동하는 링크 만들기</a:t>
            </a:r>
            <a:endParaRPr lang="ko-KR" altLang="en-US"/>
          </a:p>
        </p:txBody>
      </p:sp>
      <p:pic>
        <p:nvPicPr>
          <p:cNvPr id="18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65704" y="1280847"/>
            <a:ext cx="2645298" cy="290656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19" name="직사각형 4"/>
          <p:cNvSpPr/>
          <p:nvPr/>
        </p:nvSpPr>
        <p:spPr>
          <a:xfrm>
            <a:off x="2034125" y="1199149"/>
            <a:ext cx="4061875" cy="5285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&lt;!DOCTYPE html&gt;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&lt;html&gt;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&lt;head&gt;&lt;meta charset="utf-8"&gt;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&lt;title&gt;</a:t>
            </a:r>
            <a:r>
              <a:rPr lang="ko-KR" altLang="en-US" sz="1100"/>
              <a:t>링크 만들기</a:t>
            </a:r>
            <a:r>
              <a:rPr lang="en-US" altLang="ko-KR" sz="1100"/>
              <a:t>&lt;/title&gt;&lt;/head&gt;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&lt;h3&gt;Elvis Presley&lt;/h3&gt;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&lt;ul&gt;</a:t>
            </a:r>
            <a:endParaRPr lang="en-US" altLang="ko-KR" sz="1100"/>
          </a:p>
          <a:p>
            <a:pPr defTabSz="179999">
              <a:defRPr/>
            </a:pPr>
            <a:r>
              <a:rPr lang="it-IT" altLang="ko-KR" sz="1100"/>
              <a:t>	&lt;li&gt;</a:t>
            </a:r>
            <a:r>
              <a:rPr lang="it-IT" altLang="ko-KR" sz="1100" b="1"/>
              <a:t>&lt;a href="#love"&gt;Love me tender&lt;/a&gt;</a:t>
            </a:r>
            <a:endParaRPr lang="it-IT" altLang="ko-KR" sz="1100" b="1"/>
          </a:p>
          <a:p>
            <a:pPr defTabSz="179999">
              <a:defRPr/>
            </a:pPr>
            <a:r>
              <a:rPr lang="en-US" altLang="ko-KR" sz="1100"/>
              <a:t>	&lt;li&gt;</a:t>
            </a:r>
            <a:r>
              <a:rPr lang="en-US" altLang="ko-KR" sz="1100" b="1"/>
              <a:t>&lt;a href="</a:t>
            </a:r>
            <a:r>
              <a:rPr lang="en-US" altLang="ko-KR" sz="1100" b="1">
                <a:solidFill>
                  <a:srgbClr val="c00000"/>
                </a:solidFill>
              </a:rPr>
              <a:t>#can</a:t>
            </a:r>
            <a:r>
              <a:rPr lang="en-US" altLang="ko-KR" sz="1100" b="1"/>
              <a:t>"&gt;Can't help falling in love&lt;/a&gt;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/>
              <a:t>	&lt;li&gt;</a:t>
            </a:r>
            <a:r>
              <a:rPr lang="en-US" altLang="ko-KR" sz="1100" b="1"/>
              <a:t>&lt;a href="#it"&gt;It's now or never&lt;/a&gt;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/>
              <a:t>&lt;/ul&gt;</a:t>
            </a:r>
            <a:endParaRPr lang="en-US" altLang="ko-KR" sz="1100"/>
          </a:p>
          <a:p>
            <a:pPr defTabSz="179999">
              <a:defRPr/>
            </a:pPr>
            <a:r>
              <a:rPr lang="pt-BR" altLang="ko-KR" sz="1100" b="1"/>
              <a:t>&lt;h3 id="love"&gt;Love me tender&lt;/h3&gt;</a:t>
            </a:r>
            <a:endParaRPr lang="pt-BR" altLang="ko-KR" sz="1100" b="1"/>
          </a:p>
          <a:p>
            <a:pPr defTabSz="179999">
              <a:defRPr/>
            </a:pPr>
            <a:r>
              <a:rPr lang="en-US" altLang="ko-KR" sz="1100"/>
              <a:t>Love me tender, Love me sweet, Never let me go.&lt;br&gt;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You have made my life complete, 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And I love you so.&lt;br&gt;</a:t>
            </a:r>
            <a:endParaRPr lang="en-US" altLang="ko-KR" sz="1100"/>
          </a:p>
          <a:p>
            <a:pPr defTabSz="179999">
              <a:defRPr/>
            </a:pPr>
            <a:r>
              <a:rPr lang="nn-NO" altLang="ko-KR" sz="1100"/>
              <a:t>Love me tender, Love me true, &lt;br&gt;</a:t>
            </a:r>
            <a:endParaRPr lang="nn-NO" altLang="ko-KR" sz="1100"/>
          </a:p>
          <a:p>
            <a:pPr defTabSz="179999">
              <a:defRPr/>
            </a:pPr>
            <a:r>
              <a:rPr lang="en-US" altLang="ko-KR" sz="1100"/>
              <a:t>All my dreams fulfilled.&lt;br&gt;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For my darling I love you, And I always will.&lt;br&gt;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 b="1"/>
              <a:t>&lt;h3 </a:t>
            </a:r>
            <a:r>
              <a:rPr lang="en-US" altLang="ko-KR" sz="1100" b="1">
                <a:solidFill>
                  <a:srgbClr val="c00000"/>
                </a:solidFill>
              </a:rPr>
              <a:t>id="can"</a:t>
            </a:r>
            <a:r>
              <a:rPr lang="en-US" altLang="ko-KR" sz="1100" b="1"/>
              <a:t>&gt;Can't help falling in love&lt;/h3&gt;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/>
              <a:t>Love me tender, Love me sweet, Never let me go.&lt;br&gt;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You have made my life complete, And I love you so.&lt;br&gt;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Love me tender, Love me true, All my dreams fulfilled.&lt;br&gt;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For my darling I love you, And I always will.&lt;br&gt;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 b="1"/>
              <a:t>&lt;h3 id="it"&gt;It''s now or never&lt;/h3&gt;</a:t>
            </a:r>
            <a:endParaRPr lang="en-US" altLang="ko-KR" sz="1100" b="1"/>
          </a:p>
          <a:p>
            <a:pPr defTabSz="179999">
              <a:defRPr/>
            </a:pPr>
            <a:r>
              <a:rPr lang="en-US" altLang="ko-KR" sz="1100"/>
              <a:t>It's now or never, Come hold me tight&lt;br&gt;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Kiss me my darling, Be mine tonight&lt;br&gt;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Tomorrow will be too late,&lt;br&gt;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It's now or never. My love won't wait.&lt;br&gt;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&lt;/html&gt;</a:t>
            </a:r>
            <a:endParaRPr lang="ko-KR" altLang="en-US" sz="1100"/>
          </a:p>
        </p:txBody>
      </p:sp>
      <p:sp>
        <p:nvSpPr>
          <p:cNvPr id="20" name="TextBox 10"/>
          <p:cNvSpPr txBox="1"/>
          <p:nvPr/>
        </p:nvSpPr>
        <p:spPr>
          <a:xfrm>
            <a:off x="5345913" y="2403338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링크</a:t>
            </a:r>
            <a:endParaRPr lang="ko-KR" altLang="en-US" sz="1000"/>
          </a:p>
        </p:txBody>
      </p:sp>
      <p:sp>
        <p:nvSpPr>
          <p:cNvPr id="21" name="TextBox 11"/>
          <p:cNvSpPr txBox="1"/>
          <p:nvPr/>
        </p:nvSpPr>
        <p:spPr>
          <a:xfrm>
            <a:off x="1468393" y="4187408"/>
            <a:ext cx="576065" cy="262162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앵커</a:t>
            </a:r>
            <a:endParaRPr lang="ko-KR" altLang="en-US" sz="1000"/>
          </a:p>
        </p:txBody>
      </p:sp>
      <p:sp>
        <p:nvSpPr>
          <p:cNvPr id="22" name="타원 12"/>
          <p:cNvSpPr/>
          <p:nvPr/>
        </p:nvSpPr>
        <p:spPr>
          <a:xfrm>
            <a:off x="6606125" y="2783602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9415" y="3586398"/>
            <a:ext cx="2593175" cy="295067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4" name="TextBox 13"/>
          <p:cNvSpPr txBox="1"/>
          <p:nvPr/>
        </p:nvSpPr>
        <p:spPr>
          <a:xfrm>
            <a:off x="6359133" y="4500007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앵커 위치로 이동</a:t>
            </a:r>
            <a:endParaRPr lang="ko-KR" altLang="en-US" sz="1000"/>
          </a:p>
        </p:txBody>
      </p:sp>
      <p:sp>
        <p:nvSpPr>
          <p:cNvPr id="25" name="자유형 8"/>
          <p:cNvSpPr/>
          <p:nvPr/>
        </p:nvSpPr>
        <p:spPr>
          <a:xfrm>
            <a:off x="7287740" y="3079501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2-21 </a:t>
            </a:r>
            <a:r>
              <a:rPr lang="ko-KR" altLang="en-US"/>
              <a:t>파일 다운로드 링크 만들기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0411" y="1263729"/>
            <a:ext cx="5616624" cy="30206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파일 다운로드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친구들아</a:t>
            </a:r>
            <a:r>
              <a:rPr lang="en-US" altLang="ko-KR" sz="1200"/>
              <a:t>! </a:t>
            </a:r>
            <a:r>
              <a:rPr lang="ko-KR" altLang="en-US" sz="1200"/>
              <a:t>여기서 다운받아</a:t>
            </a:r>
            <a:r>
              <a:rPr lang="en-US" altLang="ko-KR" sz="1200"/>
              <a:t>!&lt;/h3&gt;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&lt;ul&gt;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href="media/Elvis.png" </a:t>
            </a:r>
            <a:r>
              <a:rPr lang="en-US" altLang="ko-KR" sz="1200" b="1"/>
              <a:t>download</a:t>
            </a:r>
            <a:r>
              <a:rPr lang="en-US" altLang="ko-KR" sz="1200"/>
              <a:t>&gt;</a:t>
            </a:r>
            <a:r>
              <a:rPr lang="ko-KR" altLang="en-US" sz="1200"/>
              <a:t>엘비스 이미지 다운로드</a:t>
            </a:r>
            <a:r>
              <a:rPr lang="en-US" altLang="ko-KR" sz="1200"/>
              <a:t>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href="media/chapter9.pdf" </a:t>
            </a:r>
            <a:r>
              <a:rPr lang="en-US" altLang="ko-KR" sz="1200" b="1"/>
              <a:t>download</a:t>
            </a:r>
            <a:r>
              <a:rPr lang="en-US" altLang="ko-KR" sz="1200"/>
              <a:t>&gt;chapter9.pdf </a:t>
            </a:r>
            <a:r>
              <a:rPr lang="ko-KR" altLang="en-US" sz="1200"/>
              <a:t>다운로드 </a:t>
            </a:r>
            <a:r>
              <a:rPr lang="en-US" altLang="ko-KR" sz="1200"/>
              <a:t>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href="media/EmbraceableYou.mp3" </a:t>
            </a:r>
            <a:r>
              <a:rPr lang="en-US" altLang="ko-KR" sz="1200" b="1"/>
              <a:t>download</a:t>
            </a:r>
            <a:r>
              <a:rPr lang="en-US" altLang="ko-KR" sz="1200"/>
              <a:t>&gt;mp3 </a:t>
            </a:r>
            <a:r>
              <a:rPr lang="ko-KR" altLang="en-US" sz="1200"/>
              <a:t>다운로드</a:t>
            </a:r>
            <a:r>
              <a:rPr lang="en-US" altLang="ko-KR" sz="1200"/>
              <a:t>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href="ex2-09.html" </a:t>
            </a:r>
            <a:r>
              <a:rPr lang="en-US" altLang="ko-KR" sz="1200" b="1"/>
              <a:t>download</a:t>
            </a:r>
            <a:r>
              <a:rPr lang="en-US" altLang="ko-KR" sz="1200"/>
              <a:t>&gt;</a:t>
            </a:r>
            <a:r>
              <a:rPr lang="ko-KR" altLang="en-US" sz="1200"/>
              <a:t> 예제 </a:t>
            </a:r>
            <a:r>
              <a:rPr lang="en-US" altLang="ko-KR" sz="1200"/>
              <a:t>2-9 HTML </a:t>
            </a:r>
            <a:r>
              <a:rPr lang="ko-KR" altLang="en-US" sz="1200"/>
              <a:t>파일 다운로드</a:t>
            </a:r>
            <a:r>
              <a:rPr lang="en-US" altLang="ko-KR" sz="1200"/>
              <a:t>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&lt;li&gt;&lt;a href="media/test.hwp" </a:t>
            </a:r>
            <a:r>
              <a:rPr lang="en-US" altLang="ko-KR" sz="1200" b="1"/>
              <a:t>download</a:t>
            </a:r>
            <a:r>
              <a:rPr lang="en-US" altLang="ko-KR" sz="1200"/>
              <a:t>&gt;</a:t>
            </a:r>
            <a:r>
              <a:rPr lang="ko-KR" altLang="en-US" sz="1200"/>
              <a:t>한글 파일 다운로드</a:t>
            </a:r>
            <a:r>
              <a:rPr lang="en-US" altLang="ko-KR" sz="1200"/>
              <a:t>&lt;/a&gt;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&lt;/ul&gt;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8069" y="3791955"/>
            <a:ext cx="5151098" cy="2739366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grpSp>
        <p:nvGrpSpPr>
          <p:cNvPr id="7" name="그룹 10"/>
          <p:cNvGrpSpPr/>
          <p:nvPr/>
        </p:nvGrpSpPr>
        <p:grpSpPr>
          <a:xfrm rot="0">
            <a:off x="6753132" y="4884559"/>
            <a:ext cx="2833210" cy="1286071"/>
            <a:chOff x="3923928" y="5033449"/>
            <a:chExt cx="2833210" cy="1286071"/>
          </a:xfrm>
        </p:grpSpPr>
        <p:sp>
          <p:nvSpPr>
            <p:cNvPr id="8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076055" y="5033448"/>
              <a:ext cx="1681083" cy="430485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/>
                <a:t>링크 클릭 시 이미지 파일 다운 로드</a:t>
              </a:r>
              <a:endParaRPr lang="ko-KR" altLang="en-US" sz="1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</a:t>
            </a:r>
            <a:r>
              <a:rPr lang="en-US" altLang="ko-KR"/>
              <a:t>:</a:t>
            </a:r>
            <a:r>
              <a:rPr lang="ko-KR" altLang="en-US"/>
              <a:t> 웹 클라이언트의 요청을 받아 웹 문서 전송</a:t>
            </a:r>
            <a:endParaRPr lang="ko-KR" altLang="en-US"/>
          </a:p>
          <a:p>
            <a:pPr>
              <a:defRPr/>
            </a:pPr>
            <a:r>
              <a:rPr lang="ko-KR" altLang="en-US"/>
              <a:t>웹 클라이언트</a:t>
            </a:r>
            <a:r>
              <a:rPr lang="en-US" altLang="ko-KR"/>
              <a:t>:</a:t>
            </a:r>
            <a:r>
              <a:rPr lang="ko-KR" altLang="en-US"/>
              <a:t> 웹 서버에 웹 문서를 요청하고 받아 사용자에게 출력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웹 서버와 클라이언트 작동</a:t>
            </a:r>
            <a:endParaRPr lang="ko-KR" alt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1673" y="3191084"/>
            <a:ext cx="659229" cy="6789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276752" y="5892050"/>
            <a:ext cx="1172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웹 클라이언트</a:t>
            </a:r>
            <a:endParaRPr lang="ko-KR" altLang="en-US" sz="1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84664" y="3947834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>
          <a:xfrm>
            <a:off x="7118482" y="3901150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8049224" y="4019843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HTML </a:t>
              </a:r>
              <a:r>
                <a:rPr lang="ko-KR" altLang="en-US" sz="1200">
                  <a:solidFill>
                    <a:schemeClr val="tx1"/>
                  </a:solidFill>
                </a:rPr>
                <a:t>문서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이미지</a:t>
              </a:r>
              <a:r>
                <a:rPr lang="en-US" altLang="ko-KR" sz="1200">
                  <a:solidFill>
                    <a:schemeClr val="tx1"/>
                  </a:solidFill>
                </a:rPr>
                <a:t>,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 동영상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3921265" y="3787690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0183" y="3429000"/>
            <a:ext cx="1179607" cy="296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웹 문서 요청</a:t>
            </a:r>
            <a:endParaRPr lang="ko-KR" altLang="en-US" sz="1400"/>
          </a:p>
        </p:txBody>
      </p:sp>
      <p:sp>
        <p:nvSpPr>
          <p:cNvPr id="14" name="자유형 13"/>
          <p:cNvSpPr/>
          <p:nvPr/>
        </p:nvSpPr>
        <p:spPr>
          <a:xfrm>
            <a:off x="5050104" y="4079154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39561" y="4295455"/>
            <a:ext cx="1182429" cy="2965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웹 문서 전송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7165184" y="5892050"/>
            <a:ext cx="1172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웹 서버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인라인 프레임 만들기</a:t>
            </a:r>
            <a:r>
              <a:rPr lang="en-US" altLang="ko-KR"/>
              <a:t>, &lt;iframe&gt;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HTML </a:t>
            </a:r>
            <a:r>
              <a:rPr lang="ko-KR" altLang="en-US"/>
              <a:t>페이지 내에 </a:t>
            </a:r>
            <a:r>
              <a:rPr lang="en-US" altLang="ko-KR"/>
              <a:t>HTML </a:t>
            </a:r>
            <a:r>
              <a:rPr lang="ko-KR" altLang="en-US"/>
              <a:t>페이지 삽입</a:t>
            </a:r>
            <a:endParaRPr lang="ko-KR" altLang="en-US"/>
          </a:p>
          <a:p>
            <a:pPr lvl="1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인라인 프레임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0" y="1601935"/>
            <a:ext cx="5040560" cy="979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src="iframe1.html"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095999" y="2631421"/>
            <a:ext cx="5174901" cy="31942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500"/>
              <a:t>200x150 </a:t>
            </a:r>
            <a:r>
              <a:rPr lang="ko-KR" altLang="en-US" sz="1500"/>
              <a:t>크기의 인라인 프레임에 </a:t>
            </a:r>
            <a:r>
              <a:rPr lang="en-US" altLang="ko-KR" sz="1500"/>
              <a:t>iframe.html</a:t>
            </a:r>
            <a:r>
              <a:rPr lang="ko-KR" altLang="en-US" sz="1500"/>
              <a:t> 출력</a:t>
            </a:r>
            <a:endParaRPr lang="ko-KR" altLang="en-US" sz="15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6279" y="3073700"/>
            <a:ext cx="8059442" cy="3348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2-22 2개의 인라인 프레임을 가진 웹 페이지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2344" y="1534230"/>
            <a:ext cx="3553548" cy="2443065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4"/>
          <p:cNvSpPr/>
          <p:nvPr/>
        </p:nvSpPr>
        <p:spPr>
          <a:xfrm>
            <a:off x="2047808" y="1551996"/>
            <a:ext cx="3691957" cy="26466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&lt;title&gt;iframe</a:t>
            </a:r>
            <a:r>
              <a:rPr lang="ko-KR" altLang="en-US" sz="1200"/>
              <a:t>을 가지는 웹 페이지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&lt;h3&gt;2 </a:t>
            </a:r>
            <a:r>
              <a:rPr lang="ko-KR" altLang="en-US" sz="1200"/>
              <a:t>개의 </a:t>
            </a:r>
            <a:r>
              <a:rPr lang="en-US" altLang="ko-KR" sz="1200"/>
              <a:t>&amp;lt;iframe&amp;gt;</a:t>
            </a:r>
            <a:r>
              <a:rPr lang="ko-KR" altLang="en-US" sz="1200"/>
              <a:t>을 가집니다</a:t>
            </a:r>
            <a:r>
              <a:rPr lang="en-US" altLang="ko-KR" sz="1200"/>
              <a:t>.&lt;/h3&gt;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&lt;iframe src="iframe1.html" width="200" height="150"&gt;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&lt;/iframe&gt;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&lt;iframe src="iframe2.html" width="200" height="100"&gt;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&lt;/iframe&gt;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en-US" altLang="ko-KR" sz="1200"/>
          </a:p>
        </p:txBody>
      </p:sp>
      <p:sp>
        <p:nvSpPr>
          <p:cNvPr id="7" name="TextBox 6"/>
          <p:cNvSpPr txBox="1"/>
          <p:nvPr/>
        </p:nvSpPr>
        <p:spPr>
          <a:xfrm>
            <a:off x="2047808" y="1258292"/>
            <a:ext cx="948757" cy="2638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b="1"/>
              <a:t>ex2-22.html</a:t>
            </a:r>
            <a:endParaRPr lang="ko-KR" altLang="en-US" sz="1200" b="1"/>
          </a:p>
        </p:txBody>
      </p:sp>
      <p:sp>
        <p:nvSpPr>
          <p:cNvPr id="8" name="직사각형 2"/>
          <p:cNvSpPr/>
          <p:nvPr/>
        </p:nvSpPr>
        <p:spPr>
          <a:xfrm>
            <a:off x="2657052" y="4658231"/>
            <a:ext cx="3438948" cy="15501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첫번째 </a:t>
            </a:r>
            <a:r>
              <a:rPr lang="en-US" altLang="ko-KR" sz="1200"/>
              <a:t>iframe&lt;/title&gt;&lt;/head&gt;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&lt;h4&gt;</a:t>
            </a:r>
            <a:r>
              <a:rPr lang="ko-KR" altLang="en-US" sz="1200"/>
              <a:t>첫번째 </a:t>
            </a:r>
            <a:r>
              <a:rPr lang="en-US" altLang="ko-KR" sz="1200"/>
              <a:t>iframe&lt;/h4&gt;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9" name="직사각형 5"/>
          <p:cNvSpPr/>
          <p:nvPr/>
        </p:nvSpPr>
        <p:spPr>
          <a:xfrm>
            <a:off x="6382740" y="4662411"/>
            <a:ext cx="3366119" cy="1555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두번째 </a:t>
            </a:r>
            <a:r>
              <a:rPr lang="en-US" altLang="ko-KR" sz="1200"/>
              <a:t>iframe&lt;/title&gt;&lt;/head&gt;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&lt;h4&gt;</a:t>
            </a:r>
            <a:r>
              <a:rPr lang="ko-KR" altLang="en-US" sz="1200"/>
              <a:t>두번째 </a:t>
            </a:r>
            <a:r>
              <a:rPr lang="en-US" altLang="ko-KR" sz="1200"/>
              <a:t>iframe&lt;/h4&gt;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10" name="TextBox 11"/>
          <p:cNvSpPr txBox="1"/>
          <p:nvPr/>
        </p:nvSpPr>
        <p:spPr>
          <a:xfrm>
            <a:off x="3772835" y="4382458"/>
            <a:ext cx="957280" cy="2638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b="1"/>
              <a:t>iframe1.html</a:t>
            </a:r>
            <a:endParaRPr lang="ko-KR" altLang="en-US" sz="1200" b="1"/>
          </a:p>
        </p:txBody>
      </p:sp>
      <p:sp>
        <p:nvSpPr>
          <p:cNvPr id="11" name="TextBox 12"/>
          <p:cNvSpPr txBox="1"/>
          <p:nvPr/>
        </p:nvSpPr>
        <p:spPr>
          <a:xfrm>
            <a:off x="7462109" y="4382458"/>
            <a:ext cx="992281" cy="2638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b="1"/>
              <a:t>iframe2.html</a:t>
            </a:r>
            <a:endParaRPr lang="ko-KR" altLang="en-US" sz="1200" b="1"/>
          </a:p>
        </p:txBody>
      </p:sp>
      <p:sp>
        <p:nvSpPr>
          <p:cNvPr id="12" name="자유형 7"/>
          <p:cNvSpPr/>
          <p:nvPr/>
        </p:nvSpPr>
        <p:spPr>
          <a:xfrm>
            <a:off x="5373066" y="3555692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 16"/>
          <p:cNvSpPr/>
          <p:nvPr/>
        </p:nvSpPr>
        <p:spPr>
          <a:xfrm>
            <a:off x="8749314" y="3597895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2-23&lt;iframe&gt;</a:t>
            </a:r>
            <a:r>
              <a:rPr lang="ko-KR" altLang="en-US"/>
              <a:t>으로 </a:t>
            </a:r>
            <a:r>
              <a:rPr lang="en-US" altLang="ko-KR"/>
              <a:t>2</a:t>
            </a:r>
            <a:r>
              <a:rPr lang="ko-KR" altLang="en-US"/>
              <a:t>개의 신문 사이트 내장하기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01287" y="1263913"/>
            <a:ext cx="6048671" cy="24679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&lt;title&gt;iframe</a:t>
            </a:r>
            <a:r>
              <a:rPr lang="ko-KR" altLang="en-US" sz="1200"/>
              <a:t>을 이용한 신문 사이트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&lt;h3&gt;2 </a:t>
            </a:r>
            <a:r>
              <a:rPr lang="ko-KR" altLang="en-US" sz="1200"/>
              <a:t>개의 신문 사이트입니다</a:t>
            </a:r>
            <a:r>
              <a:rPr lang="en-US" altLang="ko-KR" sz="1200"/>
              <a:t>.&lt;/h3&gt;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 b="1"/>
              <a:t>&lt;iframe src="http://www.etnews.com" width="300" height="300"&gt;&lt;/iframe&gt;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&lt;iframe src="http://www.mk.co.kr" width="300" height="300"&gt;&lt;/iframe&gt;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&lt;/html&gt;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14" y="3429000"/>
            <a:ext cx="4332215" cy="3044574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01486" y="4712437"/>
            <a:ext cx="792088" cy="260298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&lt;iframe&gt;</a:t>
            </a:r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9217229" y="4984852"/>
            <a:ext cx="85147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&lt;iframe&gt;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인라인 프레임 윈도우의 이름</a:t>
            </a:r>
            <a:endParaRPr lang="ko-KR" altLang="en-US"/>
          </a:p>
          <a:p>
            <a:pPr lvl="1">
              <a:defRPr/>
            </a:pPr>
            <a:endParaRPr lang="ko-KR" altLang="en-US" sz="1882"/>
          </a:p>
          <a:p>
            <a:pPr lvl="0">
              <a:defRPr/>
            </a:pPr>
            <a:r>
              <a:rPr lang="ko-KR" altLang="en-US"/>
              <a:t>브라우저 윈도우와 인라인 프레임의 계층 관계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브라우저 윈도우와 프레임 윈도우는 부모 자식 관계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윈도우 사이의 계층 관계를 나타내는 용어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parent </a:t>
            </a:r>
            <a:r>
              <a:rPr lang="ko-KR" altLang="en-US"/>
              <a:t>윈도우 </a:t>
            </a:r>
            <a:r>
              <a:rPr lang="en-US" altLang="ko-KR"/>
              <a:t>- </a:t>
            </a:r>
            <a:r>
              <a:rPr lang="ko-KR" altLang="en-US"/>
              <a:t>부모 윈도우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child </a:t>
            </a:r>
            <a:r>
              <a:rPr lang="ko-KR" altLang="en-US"/>
              <a:t>윈도우 </a:t>
            </a:r>
            <a:r>
              <a:rPr lang="en-US" altLang="ko-KR"/>
              <a:t>- </a:t>
            </a:r>
            <a:r>
              <a:rPr lang="ko-KR" altLang="en-US"/>
              <a:t>부모 윈도우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top </a:t>
            </a:r>
            <a:r>
              <a:rPr lang="ko-KR" altLang="en-US"/>
              <a:t>윈도우 </a:t>
            </a:r>
            <a:r>
              <a:rPr lang="en-US" altLang="ko-KR"/>
              <a:t>- </a:t>
            </a:r>
            <a:r>
              <a:rPr lang="ko-KR" altLang="en-US"/>
              <a:t>최상위 브라우저 윈도우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다음 슬라이드에서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left, right </a:t>
            </a:r>
            <a:r>
              <a:rPr lang="ko-KR" altLang="en-US"/>
              <a:t>프레임의 </a:t>
            </a:r>
            <a:r>
              <a:rPr lang="en-US" altLang="ko-KR"/>
              <a:t>parent </a:t>
            </a:r>
            <a:r>
              <a:rPr lang="ko-KR" altLang="en-US"/>
              <a:t>윈도우 </a:t>
            </a:r>
            <a:r>
              <a:rPr lang="en-US" altLang="ko-KR"/>
              <a:t>: </a:t>
            </a:r>
            <a:r>
              <a:rPr lang="ko-KR" altLang="en-US"/>
              <a:t>브라우저 윈도우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upper, lower </a:t>
            </a:r>
            <a:r>
              <a:rPr lang="ko-KR" altLang="en-US"/>
              <a:t>프레임의 </a:t>
            </a:r>
            <a:r>
              <a:rPr lang="en-US" altLang="ko-KR"/>
              <a:t>parent </a:t>
            </a:r>
            <a:r>
              <a:rPr lang="ko-KR" altLang="en-US"/>
              <a:t>윈도우 </a:t>
            </a:r>
            <a:r>
              <a:rPr lang="en-US" altLang="ko-KR"/>
              <a:t>: right </a:t>
            </a:r>
            <a:r>
              <a:rPr lang="ko-KR" altLang="en-US"/>
              <a:t>윈도우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left, right, upper, lower </a:t>
            </a:r>
            <a:r>
              <a:rPr lang="ko-KR" altLang="en-US"/>
              <a:t>프레임의 </a:t>
            </a:r>
            <a:r>
              <a:rPr lang="en-US" altLang="ko-KR"/>
              <a:t>top </a:t>
            </a:r>
            <a:r>
              <a:rPr lang="ko-KR" altLang="en-US"/>
              <a:t>윈도우 </a:t>
            </a:r>
            <a:r>
              <a:rPr lang="en-US" altLang="ko-KR"/>
              <a:t>: </a:t>
            </a:r>
            <a:r>
              <a:rPr lang="ko-KR" altLang="en-US"/>
              <a:t>브라우저 윈도우</a:t>
            </a:r>
            <a:endParaRPr lang="ko-KR" altLang="en-US"/>
          </a:p>
          <a:p>
            <a:pPr lvl="3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브라우저 윈도우와 인라인 프레임의 계층 관계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85145" y="1488945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&lt;iframe src="iframe1.html" </a:t>
            </a:r>
            <a:r>
              <a:rPr lang="en-US" altLang="ko-KR" b="1" kern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54</a:t>
            </a:fld>
            <a:endPara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3297" y="2772354"/>
            <a:ext cx="3087161" cy="372151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5" name="자유형 8"/>
          <p:cNvSpPr/>
          <p:nvPr/>
        </p:nvSpPr>
        <p:spPr>
          <a:xfrm>
            <a:off x="2681797" y="3052066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1"/>
          <p:cNvSpPr txBox="1"/>
          <p:nvPr/>
        </p:nvSpPr>
        <p:spPr>
          <a:xfrm>
            <a:off x="2183989" y="4045278"/>
            <a:ext cx="386847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left</a:t>
            </a:r>
            <a:endParaRPr lang="en-US" altLang="ko-KR" sz="1050"/>
          </a:p>
        </p:txBody>
      </p:sp>
      <p:sp>
        <p:nvSpPr>
          <p:cNvPr id="7" name="TextBox 13"/>
          <p:cNvSpPr txBox="1"/>
          <p:nvPr/>
        </p:nvSpPr>
        <p:spPr>
          <a:xfrm>
            <a:off x="6052362" y="3297701"/>
            <a:ext cx="47126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right</a:t>
            </a:r>
            <a:endParaRPr lang="ko-KR" altLang="en-US" sz="1050"/>
          </a:p>
        </p:txBody>
      </p:sp>
      <p:sp>
        <p:nvSpPr>
          <p:cNvPr id="8" name="TextBox 14"/>
          <p:cNvSpPr txBox="1"/>
          <p:nvPr/>
        </p:nvSpPr>
        <p:spPr>
          <a:xfrm>
            <a:off x="5961686" y="4882247"/>
            <a:ext cx="542965" cy="280927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upper</a:t>
            </a:r>
            <a:endParaRPr lang="ko-KR" altLang="en-US" sz="1050"/>
          </a:p>
        </p:txBody>
      </p:sp>
      <p:sp>
        <p:nvSpPr>
          <p:cNvPr id="9" name="TextBox 15"/>
          <p:cNvSpPr txBox="1"/>
          <p:nvPr/>
        </p:nvSpPr>
        <p:spPr>
          <a:xfrm>
            <a:off x="5997721" y="5834129"/>
            <a:ext cx="516407" cy="280927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lower</a:t>
            </a:r>
            <a:endParaRPr lang="ko-KR" altLang="en-US" sz="1050"/>
          </a:p>
        </p:txBody>
      </p:sp>
      <p:sp>
        <p:nvSpPr>
          <p:cNvPr id="10" name="직사각형 22"/>
          <p:cNvSpPr/>
          <p:nvPr/>
        </p:nvSpPr>
        <p:spPr>
          <a:xfrm>
            <a:off x="2445679" y="312023"/>
            <a:ext cx="3369418" cy="2067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&lt;head&gt;&lt;meta charset="utf-8"&gt;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&lt;title&gt;</a:t>
            </a:r>
            <a:r>
              <a:rPr lang="ko-KR" altLang="en-US" sz="1000"/>
              <a:t>브라우저 윈도우</a:t>
            </a:r>
            <a:r>
              <a:rPr lang="en-US" altLang="ko-KR" sz="1000"/>
              <a:t>(top)&lt;/title&gt;&lt;/head&gt;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&lt;h3&gt;2 </a:t>
            </a:r>
            <a:r>
              <a:rPr lang="ko-KR" altLang="en-US" sz="1000"/>
              <a:t>개의 </a:t>
            </a:r>
            <a:r>
              <a:rPr lang="en-US" altLang="ko-KR" sz="1000"/>
              <a:t>&amp;lt;iframe&amp;gt;</a:t>
            </a:r>
            <a:r>
              <a:rPr lang="ko-KR" altLang="en-US" sz="1000"/>
              <a:t> 윈도우를 가집니다</a:t>
            </a:r>
            <a:r>
              <a:rPr lang="en-US" altLang="ko-KR" sz="1000"/>
              <a:t>&lt;/h3&gt;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&lt;iframe src="leftframe.html" </a:t>
            </a:r>
            <a:r>
              <a:rPr lang="en-US" altLang="ko-KR" sz="1000" b="1"/>
              <a:t>name= "left" 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			width="100" height="500"&gt;&lt;/iframe&gt;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&lt;iframe src="rightframe.html" </a:t>
            </a:r>
            <a:r>
              <a:rPr lang="en-US" altLang="ko-KR" sz="1000" b="1"/>
              <a:t>name= "right"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			width="400" height="500"&gt;&lt;/iframe&gt;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&lt;/html&gt;</a:t>
            </a:r>
            <a:endParaRPr lang="ko-KR" altLang="en-US" sz="1000"/>
          </a:p>
        </p:txBody>
      </p:sp>
      <p:sp>
        <p:nvSpPr>
          <p:cNvPr id="11" name="직사각형 23"/>
          <p:cNvSpPr/>
          <p:nvPr/>
        </p:nvSpPr>
        <p:spPr>
          <a:xfrm>
            <a:off x="6096000" y="311574"/>
            <a:ext cx="3972933" cy="20677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&lt;head&gt;&lt;meta charset="utf-8"&gt;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&lt;title&gt;right iframe&lt;/title&gt;&lt;/head&gt;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&lt;h4&gt;right iframe&lt;/h4&gt;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&lt;iframe src="http://www.etnews.com" </a:t>
            </a:r>
            <a:r>
              <a:rPr lang="en-US" altLang="ko-KR" sz="1000" b="1"/>
              <a:t>name="upper"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			width="100%" height="200"&gt;&lt;/iframe&gt;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&lt;iframe src="http://www.mk.co.kr" </a:t>
            </a:r>
            <a:r>
              <a:rPr lang="en-US" altLang="ko-KR" sz="1000" b="1"/>
              <a:t>name="lower"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			width="100%" height="200"&gt;&lt;/iframe&gt;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&lt;/html&gt;</a:t>
            </a:r>
            <a:endParaRPr lang="ko-KR" altLang="en-US" sz="1000"/>
          </a:p>
        </p:txBody>
      </p:sp>
      <p:grpSp>
        <p:nvGrpSpPr>
          <p:cNvPr id="12" name="그룹 1054"/>
          <p:cNvGrpSpPr/>
          <p:nvPr/>
        </p:nvGrpSpPr>
        <p:grpSpPr>
          <a:xfrm rot="0">
            <a:off x="6659787" y="2881801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>
                  <a:solidFill>
                    <a:schemeClr val="tx1"/>
                  </a:solidFill>
                </a:rPr>
                <a:t> 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윈도우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left 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윈도우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right 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윈도우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upper 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윈도우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lower 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</a:rPr>
                <a:t>윈도우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18" name="꺾인 연결선 26"/>
            <p:cNvCxnSpPr>
              <a:stCxn id="13" idx="2"/>
              <a:endCxn id="15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28"/>
            <p:cNvCxnSpPr>
              <a:stCxn id="13" idx="2"/>
              <a:endCxn id="14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023"/>
            <p:cNvCxnSpPr>
              <a:stCxn id="15" idx="2"/>
              <a:endCxn id="16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1027"/>
            <p:cNvCxnSpPr>
              <a:stCxn id="15" idx="2"/>
              <a:endCxn id="17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headEnd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1047"/>
            <p:cNvSpPr txBox="1"/>
            <p:nvPr/>
          </p:nvSpPr>
          <p:spPr>
            <a:xfrm>
              <a:off x="6414173" y="3226018"/>
              <a:ext cx="569387" cy="3954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i="1">
                  <a:solidFill>
                    <a:srgbClr val="00b050"/>
                  </a:solidFill>
                </a:rPr>
                <a:t>parent</a:t>
              </a:r>
              <a:endParaRPr lang="en-US" altLang="ko-KR" sz="1000" i="1">
                <a:solidFill>
                  <a:srgbClr val="00b050"/>
                </a:solidFill>
              </a:endParaRPr>
            </a:p>
            <a:p>
              <a:pPr lvl="0">
                <a:defRPr/>
              </a:pPr>
              <a:r>
                <a:rPr lang="ko-KR" altLang="en-US" sz="1000" i="1">
                  <a:solidFill>
                    <a:srgbClr val="00b050"/>
                  </a:solidFill>
                </a:rPr>
                <a:t>윈도우</a:t>
              </a:r>
              <a:endParaRPr lang="ko-KR" altLang="en-US" sz="1000" i="1">
                <a:solidFill>
                  <a:srgbClr val="00b050"/>
                </a:solidFill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>
              <a:off x="4636000" y="3546179"/>
              <a:ext cx="569387" cy="3896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i="1">
                  <a:solidFill>
                    <a:srgbClr val="00b050"/>
                  </a:solidFill>
                </a:rPr>
                <a:t>child</a:t>
              </a:r>
              <a:endParaRPr lang="en-US" altLang="ko-KR" sz="1000" i="1">
                <a:solidFill>
                  <a:srgbClr val="00b050"/>
                </a:solidFill>
              </a:endParaRPr>
            </a:p>
            <a:p>
              <a:pPr lvl="0">
                <a:defRPr/>
              </a:pPr>
              <a:r>
                <a:rPr lang="ko-KR" altLang="en-US" sz="1000" i="1">
                  <a:solidFill>
                    <a:srgbClr val="00b050"/>
                  </a:solidFill>
                </a:rPr>
                <a:t>윈도우</a:t>
              </a:r>
              <a:endParaRPr lang="ko-KR" altLang="en-US" sz="1000" i="1">
                <a:solidFill>
                  <a:srgbClr val="00b050"/>
                </a:solidFill>
              </a:endParaRPr>
            </a:p>
          </p:txBody>
        </p:sp>
        <p:sp>
          <p:nvSpPr>
            <p:cNvPr id="25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58"/>
            <p:cNvSpPr txBox="1"/>
            <p:nvPr/>
          </p:nvSpPr>
          <p:spPr>
            <a:xfrm>
              <a:off x="6953884" y="4535540"/>
              <a:ext cx="57209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i="1">
                  <a:solidFill>
                    <a:srgbClr val="00b050"/>
                  </a:solidFill>
                </a:rPr>
                <a:t>parent</a:t>
              </a:r>
              <a:endParaRPr lang="en-US" altLang="ko-KR" sz="1000" i="1">
                <a:solidFill>
                  <a:srgbClr val="00b050"/>
                </a:solidFill>
              </a:endParaRPr>
            </a:p>
            <a:p>
              <a:pPr lvl="0">
                <a:defRPr/>
              </a:pPr>
              <a:r>
                <a:rPr lang="ko-KR" altLang="en-US" sz="1000" i="1">
                  <a:solidFill>
                    <a:srgbClr val="00b050"/>
                  </a:solidFill>
                </a:rPr>
                <a:t>윈도우</a:t>
              </a:r>
              <a:endParaRPr lang="ko-KR" altLang="en-US" sz="1000" i="1">
                <a:solidFill>
                  <a:srgbClr val="00b050"/>
                </a:solidFill>
              </a:endParaRPr>
            </a:p>
          </p:txBody>
        </p:sp>
        <p:sp>
          <p:nvSpPr>
            <p:cNvPr id="27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61"/>
            <p:cNvSpPr txBox="1"/>
            <p:nvPr/>
          </p:nvSpPr>
          <p:spPr>
            <a:xfrm>
              <a:off x="7153530" y="3861920"/>
              <a:ext cx="572473" cy="3882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i="1">
                  <a:solidFill>
                    <a:srgbClr val="00b050"/>
                  </a:solidFill>
                </a:rPr>
                <a:t>top</a:t>
              </a:r>
              <a:endParaRPr lang="en-US" altLang="ko-KR" sz="1000" i="1">
                <a:solidFill>
                  <a:srgbClr val="00b050"/>
                </a:solidFill>
              </a:endParaRPr>
            </a:p>
            <a:p>
              <a:pPr lvl="0">
                <a:defRPr/>
              </a:pPr>
              <a:r>
                <a:rPr lang="ko-KR" altLang="en-US" sz="1000" i="1">
                  <a:solidFill>
                    <a:srgbClr val="00b050"/>
                  </a:solidFill>
                </a:rPr>
                <a:t>윈도우</a:t>
              </a:r>
              <a:endParaRPr lang="ko-KR" altLang="en-US" sz="1000" i="1">
                <a:solidFill>
                  <a:srgbClr val="00b050"/>
                </a:solidFill>
              </a:endParaRPr>
            </a:p>
          </p:txBody>
        </p:sp>
        <p:sp>
          <p:nvSpPr>
            <p:cNvPr id="29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i="1">
                  <a:solidFill>
                    <a:srgbClr val="00b050"/>
                  </a:solidFill>
                </a:rPr>
                <a:t>child</a:t>
              </a:r>
              <a:endParaRPr lang="en-US" altLang="ko-KR" sz="1000" i="1">
                <a:solidFill>
                  <a:srgbClr val="00b050"/>
                </a:solidFill>
              </a:endParaRPr>
            </a:p>
            <a:p>
              <a:pPr lvl="0">
                <a:defRPr/>
              </a:pPr>
              <a:r>
                <a:rPr lang="ko-KR" altLang="en-US" sz="1000" i="1">
                  <a:solidFill>
                    <a:srgbClr val="00b050"/>
                  </a:solidFill>
                </a:rPr>
                <a:t>윈도우</a:t>
              </a:r>
              <a:endParaRPr lang="ko-KR" altLang="en-US" sz="1000" i="1">
                <a:solidFill>
                  <a:srgbClr val="00b050"/>
                </a:solidFill>
              </a:endParaRPr>
            </a:p>
          </p:txBody>
        </p:sp>
      </p:grpSp>
      <p:sp>
        <p:nvSpPr>
          <p:cNvPr id="30" name="자유형 1050"/>
          <p:cNvSpPr/>
          <p:nvPr/>
        </p:nvSpPr>
        <p:spPr>
          <a:xfrm>
            <a:off x="3381711" y="3441967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64"/>
          <p:cNvSpPr txBox="1"/>
          <p:nvPr/>
        </p:nvSpPr>
        <p:spPr>
          <a:xfrm>
            <a:off x="1826619" y="3161037"/>
            <a:ext cx="745557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브라우저</a:t>
            </a:r>
            <a:endParaRPr lang="ko-KR" altLang="en-US" sz="1050"/>
          </a:p>
        </p:txBody>
      </p:sp>
      <p:sp>
        <p:nvSpPr>
          <p:cNvPr id="32" name="TextBox 65"/>
          <p:cNvSpPr txBox="1"/>
          <p:nvPr/>
        </p:nvSpPr>
        <p:spPr>
          <a:xfrm>
            <a:off x="7453316" y="39672"/>
            <a:ext cx="1010598" cy="234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rightframe.html</a:t>
            </a:r>
            <a:endParaRPr lang="ko-KR" altLang="en-US" sz="1000"/>
          </a:p>
        </p:txBody>
      </p:sp>
      <p:sp>
        <p:nvSpPr>
          <p:cNvPr id="33" name="TextBox 66"/>
          <p:cNvSpPr txBox="1"/>
          <p:nvPr/>
        </p:nvSpPr>
        <p:spPr>
          <a:xfrm>
            <a:off x="3525799" y="39672"/>
            <a:ext cx="832841" cy="234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fig2-04.html</a:t>
            </a:r>
            <a:endParaRPr lang="ko-KR" altLang="en-US" sz="1000"/>
          </a:p>
        </p:txBody>
      </p:sp>
      <p:cxnSp>
        <p:nvCxnSpPr>
          <p:cNvPr id="34" name="직선 화살표 연결선 1052"/>
          <p:cNvCxnSpPr>
            <a:stCxn id="10" idx="2"/>
            <a:endCxn id="5" idx="2"/>
          </p:cNvCxnSpPr>
          <p:nvPr/>
        </p:nvCxnSpPr>
        <p:spPr>
          <a:xfrm flipH="1">
            <a:off x="4093198" y="2435681"/>
            <a:ext cx="37190" cy="631984"/>
          </a:xfrm>
          <a:prstGeom prst="straightConnector1">
            <a:avLst/>
          </a:prstGeom>
          <a:ln w="19050">
            <a:solidFill>
              <a:srgbClr val="c0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 1"/>
          <p:cNvSpPr/>
          <p:nvPr/>
        </p:nvSpPr>
        <p:spPr>
          <a:xfrm>
            <a:off x="3449356" y="3934525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자유형 37"/>
          <p:cNvSpPr/>
          <p:nvPr/>
        </p:nvSpPr>
        <p:spPr>
          <a:xfrm>
            <a:off x="3476243" y="5114049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자유형 2"/>
          <p:cNvSpPr/>
          <p:nvPr/>
        </p:nvSpPr>
        <p:spPr>
          <a:xfrm>
            <a:off x="2742452" y="3429000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자유형 6"/>
          <p:cNvSpPr/>
          <p:nvPr/>
        </p:nvSpPr>
        <p:spPr>
          <a:xfrm>
            <a:off x="5395597" y="2390771"/>
            <a:ext cx="1768530" cy="1069455"/>
          </a:xfrm>
          <a:custGeom>
            <a:avLst/>
            <a:gdLst>
              <a:gd name="connsiteX0" fmla="*/ 1730828 w 1739142"/>
              <a:gd name="connsiteY0" fmla="*/ 0 h 1035698"/>
              <a:gd name="connsiteX1" fmla="*/ 1688841 w 1739142"/>
              <a:gd name="connsiteY1" fmla="*/ 144624 h 1035698"/>
              <a:gd name="connsiteX2" fmla="*/ 1348273 w 1739142"/>
              <a:gd name="connsiteY2" fmla="*/ 312575 h 1035698"/>
              <a:gd name="connsiteX3" fmla="*/ 639147 w 1739142"/>
              <a:gd name="connsiteY3" fmla="*/ 401216 h 1035698"/>
              <a:gd name="connsiteX4" fmla="*/ 289249 w 1739142"/>
              <a:gd name="connsiteY4" fmla="*/ 517849 h 1035698"/>
              <a:gd name="connsiteX5" fmla="*/ 55983 w 1739142"/>
              <a:gd name="connsiteY5" fmla="*/ 769775 h 1035698"/>
              <a:gd name="connsiteX6" fmla="*/ 0 w 1739142"/>
              <a:gd name="connsiteY6" fmla="*/ 1035698 h 10356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142" h="1035698">
                <a:moveTo>
                  <a:pt x="1730828" y="0"/>
                </a:moveTo>
                <a:cubicBezTo>
                  <a:pt x="1741714" y="46264"/>
                  <a:pt x="1752600" y="92528"/>
                  <a:pt x="1688841" y="144624"/>
                </a:cubicBezTo>
                <a:cubicBezTo>
                  <a:pt x="1625082" y="196720"/>
                  <a:pt x="1523222" y="269810"/>
                  <a:pt x="1348273" y="312575"/>
                </a:cubicBezTo>
                <a:cubicBezTo>
                  <a:pt x="1173324" y="355340"/>
                  <a:pt x="815651" y="367004"/>
                  <a:pt x="639147" y="401216"/>
                </a:cubicBezTo>
                <a:cubicBezTo>
                  <a:pt x="462643" y="435428"/>
                  <a:pt x="386443" y="456423"/>
                  <a:pt x="289249" y="517849"/>
                </a:cubicBezTo>
                <a:cubicBezTo>
                  <a:pt x="192055" y="579275"/>
                  <a:pt x="104191" y="683467"/>
                  <a:pt x="55983" y="769775"/>
                </a:cubicBezTo>
                <a:cubicBezTo>
                  <a:pt x="7775" y="856083"/>
                  <a:pt x="3887" y="945890"/>
                  <a:pt x="0" y="1035698"/>
                </a:cubicBezTo>
              </a:path>
            </a:pathLst>
          </a:custGeom>
          <a:noFill/>
          <a:ln>
            <a:solidFill>
              <a:srgbClr val="00b050"/>
            </a:solidFill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target </a:t>
            </a:r>
            <a:r>
              <a:rPr lang="ko-KR" altLang="en-US"/>
              <a:t>속성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&lt;base&gt;, &lt;a&gt;, &lt;area&gt;, &lt;form&gt; </a:t>
            </a:r>
            <a:r>
              <a:rPr lang="ko-KR" altLang="en-US"/>
              <a:t>태그에서 </a:t>
            </a:r>
            <a:r>
              <a:rPr lang="en-US" altLang="ko-KR"/>
              <a:t>HTML </a:t>
            </a:r>
            <a:r>
              <a:rPr lang="ko-KR" altLang="en-US"/>
              <a:t>페이지를 출력할 윈도우 지정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target </a:t>
            </a:r>
            <a:r>
              <a:rPr lang="ko-KR" altLang="en-US"/>
              <a:t>속성에 사용 가능한 값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_blank 	</a:t>
            </a:r>
            <a:r>
              <a:rPr lang="ko-KR" altLang="en-US"/>
              <a:t>	</a:t>
            </a:r>
            <a:r>
              <a:rPr lang="en-US" altLang="ko-KR"/>
              <a:t>- </a:t>
            </a:r>
            <a:r>
              <a:rPr lang="ko-KR" altLang="en-US"/>
              <a:t>새로운 브라우저 윈도우</a:t>
            </a:r>
            <a:r>
              <a:rPr lang="en-US" altLang="ko-KR"/>
              <a:t>(</a:t>
            </a:r>
            <a:r>
              <a:rPr lang="ko-KR" altLang="en-US"/>
              <a:t>탭</a:t>
            </a:r>
            <a:r>
              <a:rPr lang="en-US" altLang="ko-KR"/>
              <a:t>) </a:t>
            </a:r>
            <a:r>
              <a:rPr lang="ko-KR" altLang="en-US"/>
              <a:t>생성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_self 		</a:t>
            </a:r>
            <a:r>
              <a:rPr lang="ko-KR" altLang="en-US"/>
              <a:t>	</a:t>
            </a:r>
            <a:r>
              <a:rPr lang="en-US" altLang="ko-KR"/>
              <a:t>- </a:t>
            </a:r>
            <a:r>
              <a:rPr lang="ko-KR" altLang="en-US"/>
              <a:t>현재 윈도우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_parent 		- </a:t>
            </a:r>
            <a:r>
              <a:rPr lang="ko-KR" altLang="en-US"/>
              <a:t>부모 윈도우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_top 		</a:t>
            </a:r>
            <a:r>
              <a:rPr lang="ko-KR" altLang="en-US"/>
              <a:t>	</a:t>
            </a:r>
            <a:r>
              <a:rPr lang="en-US" altLang="ko-KR"/>
              <a:t>- </a:t>
            </a:r>
            <a:r>
              <a:rPr lang="ko-KR" altLang="en-US"/>
              <a:t>최상위 브라우저 윈도우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윈도우이름 </a:t>
            </a:r>
            <a:r>
              <a:rPr lang="en-US" altLang="ko-KR"/>
              <a:t>	</a:t>
            </a:r>
            <a:r>
              <a:rPr lang="ko-KR" altLang="en-US"/>
              <a:t>	</a:t>
            </a:r>
            <a:r>
              <a:rPr lang="en-US" altLang="ko-KR"/>
              <a:t>- </a:t>
            </a:r>
            <a:r>
              <a:rPr lang="ko-KR" altLang="en-US"/>
              <a:t>대상 윈도우 이름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ko-KR" altLang="en-US"/>
              <a:t>링크 클릭시 </a:t>
            </a:r>
            <a:r>
              <a:rPr lang="en-US" altLang="ko-KR"/>
              <a:t>frame1 </a:t>
            </a:r>
            <a:r>
              <a:rPr lang="ko-KR" altLang="en-US"/>
              <a:t>이름의 프레임에 </a:t>
            </a:r>
            <a:r>
              <a:rPr lang="en-US" altLang="ko-KR"/>
              <a:t>http://www.w3c.org </a:t>
            </a:r>
            <a:r>
              <a:rPr lang="ko-KR" altLang="en-US"/>
              <a:t>출력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링크 클릭시 새 윈도우</a:t>
            </a:r>
            <a:r>
              <a:rPr lang="en-US" altLang="ko-KR"/>
              <a:t>(</a:t>
            </a:r>
            <a:r>
              <a:rPr lang="ko-KR" altLang="en-US"/>
              <a:t>탭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W3C </a:t>
            </a:r>
            <a:r>
              <a:rPr lang="ko-KR" altLang="en-US"/>
              <a:t>사이트 출력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링크 클릭시 현재 윈도우</a:t>
            </a:r>
            <a:r>
              <a:rPr lang="en-US" altLang="ko-KR"/>
              <a:t>(</a:t>
            </a:r>
            <a:r>
              <a:rPr lang="ko-KR" altLang="en-US"/>
              <a:t>탭 혹은 프레임 윈도우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W3C </a:t>
            </a:r>
            <a:r>
              <a:rPr lang="ko-KR" altLang="en-US"/>
              <a:t>사이트 출력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링크를 클릭하면 부모 윈도우에 </a:t>
            </a:r>
            <a:r>
              <a:rPr lang="en-US" altLang="ko-KR"/>
              <a:t>W3C </a:t>
            </a:r>
            <a:r>
              <a:rPr lang="ko-KR" altLang="en-US"/>
              <a:t>사이트 출력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링크 클릭시 모든 프레임 윈도우 제거</a:t>
            </a:r>
            <a:r>
              <a:rPr lang="en-US" altLang="ko-KR"/>
              <a:t>,</a:t>
            </a:r>
            <a:r>
              <a:rPr lang="ko-KR" altLang="en-US"/>
              <a:t> 브라우저 윈도우에 </a:t>
            </a:r>
            <a:r>
              <a:rPr lang="en-US" altLang="ko-KR"/>
              <a:t>W3C </a:t>
            </a:r>
            <a:r>
              <a:rPr lang="ko-KR" altLang="en-US"/>
              <a:t>사이트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04986" y="1895805"/>
            <a:ext cx="6394085" cy="986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&lt;iframe src="http://www.w3c.org"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897765" y="3377411"/>
            <a:ext cx="6048673" cy="383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pl-PL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pl-PL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9"/>
          <p:cNvSpPr/>
          <p:nvPr/>
        </p:nvSpPr>
        <p:spPr>
          <a:xfrm>
            <a:off x="905504" y="4234001"/>
            <a:ext cx="6057032" cy="383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10"/>
          <p:cNvSpPr/>
          <p:nvPr/>
        </p:nvSpPr>
        <p:spPr>
          <a:xfrm>
            <a:off x="909684" y="5111373"/>
            <a:ext cx="6052853" cy="382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11"/>
          <p:cNvSpPr/>
          <p:nvPr/>
        </p:nvSpPr>
        <p:spPr>
          <a:xfrm>
            <a:off x="905501" y="5958410"/>
            <a:ext cx="6062680" cy="3833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2-24 target </a:t>
            </a:r>
            <a:r>
              <a:rPr lang="ko-KR" altLang="en-US"/>
              <a:t>속성으로 프레임 윈도우 활용</a:t>
            </a:r>
            <a:endParaRPr lang="ko-KR" altLang="en-US"/>
          </a:p>
        </p:txBody>
      </p:sp>
      <p:sp>
        <p:nvSpPr>
          <p:cNvPr id="5" name="직사각형 2"/>
          <p:cNvSpPr/>
          <p:nvPr/>
        </p:nvSpPr>
        <p:spPr>
          <a:xfrm>
            <a:off x="1545644" y="1373054"/>
            <a:ext cx="5197570" cy="2263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100"/>
              <a:t>&lt;!DOCTYPE html&gt;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&lt;html&gt;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&lt;head&gt;&lt;meta charset="utf-8"&gt;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&lt;title&gt;target </a:t>
            </a:r>
            <a:r>
              <a:rPr lang="ko-KR" altLang="en-US" sz="1100"/>
              <a:t>속성 활용</a:t>
            </a:r>
            <a:r>
              <a:rPr lang="en-US" altLang="ko-KR" sz="1100"/>
              <a:t>&lt;/title&gt;&lt;/head&gt;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&lt;h3&gt;target </a:t>
            </a:r>
            <a:r>
              <a:rPr lang="ko-KR" altLang="en-US" sz="1100"/>
              <a:t>속성 활용</a:t>
            </a:r>
            <a:r>
              <a:rPr lang="en-US" altLang="ko-KR" sz="1100"/>
              <a:t>&lt;/h3&gt;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&lt;hr&gt;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&lt;iframe src="ex-24-sitelist.html" </a:t>
            </a:r>
            <a:r>
              <a:rPr lang="en-US" altLang="ko-KR" sz="1100" b="1"/>
              <a:t>name="left"</a:t>
            </a:r>
            <a:r>
              <a:rPr lang="en-US" altLang="ko-KR" sz="1100"/>
              <a:t> width="200" height="300"&gt;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&lt;/iframe&gt;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&lt;iframe src="http://www.w3c.org" </a:t>
            </a:r>
            <a:r>
              <a:rPr lang="en-US" altLang="ko-KR" sz="1100" b="1"/>
              <a:t>name="right"</a:t>
            </a:r>
            <a:r>
              <a:rPr lang="en-US" altLang="ko-KR" sz="1100"/>
              <a:t> width="300" height="300"&gt;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&lt;/iframe&gt;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&lt;/body&gt;</a:t>
            </a:r>
            <a:endParaRPr lang="en-US" altLang="ko-KR" sz="1100"/>
          </a:p>
          <a:p>
            <a:pPr defTabSz="179999">
              <a:defRPr/>
            </a:pPr>
            <a:r>
              <a:rPr lang="en-US" altLang="ko-KR" sz="1100"/>
              <a:t>&lt;/html&gt;</a:t>
            </a:r>
            <a:endParaRPr lang="ko-KR" altLang="en-US" sz="1100"/>
          </a:p>
        </p:txBody>
      </p:sp>
      <p:sp>
        <p:nvSpPr>
          <p:cNvPr id="6" name="직사각형 4"/>
          <p:cNvSpPr/>
          <p:nvPr/>
        </p:nvSpPr>
        <p:spPr>
          <a:xfrm>
            <a:off x="1545644" y="3919115"/>
            <a:ext cx="5197570" cy="2441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&lt;!DOCTYPE html&gt;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&lt;html&gt;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&lt;head&gt;&lt;meta charset="utf-8"&gt;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&lt;title&gt;</a:t>
            </a:r>
            <a:r>
              <a:rPr lang="ko-KR" altLang="en-US" sz="1100"/>
              <a:t>사이트 리스트</a:t>
            </a:r>
            <a:r>
              <a:rPr lang="en-US" altLang="ko-KR" sz="1100"/>
              <a:t>&lt;/title&gt;&lt;/head&gt;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&lt;body&gt;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&lt;h4&gt;</a:t>
            </a:r>
            <a:r>
              <a:rPr lang="ko-KR" altLang="en-US" sz="1100"/>
              <a:t>사이트 리스트</a:t>
            </a:r>
            <a:r>
              <a:rPr lang="en-US" altLang="ko-KR" sz="1100"/>
              <a:t>&lt;/h4&gt;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&lt;ul&gt;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&lt;li&gt;&lt;a href="http://www.w3c.org" </a:t>
            </a:r>
            <a:r>
              <a:rPr lang="en-US" altLang="ko-KR" sz="1100" b="1"/>
              <a:t>target="right"</a:t>
            </a:r>
            <a:r>
              <a:rPr lang="en-US" altLang="ko-KR" sz="1100"/>
              <a:t>&gt;W3C&lt;/a&gt;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&lt;li&gt;&lt;a href="http://www.etnews.com" </a:t>
            </a:r>
            <a:r>
              <a:rPr lang="en-US" altLang="ko-KR" sz="1100" b="1"/>
              <a:t>target="_self"</a:t>
            </a:r>
            <a:r>
              <a:rPr lang="en-US" altLang="ko-KR" sz="1100"/>
              <a:t>&gt;</a:t>
            </a:r>
            <a:r>
              <a:rPr lang="ko-KR" altLang="en-US" sz="1100"/>
              <a:t>전자신문</a:t>
            </a:r>
            <a:r>
              <a:rPr lang="en-US" altLang="ko-KR" sz="1100"/>
              <a:t>&lt;/a&gt;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&lt;li&gt;&lt;a href="http://www.mk.co.kr" </a:t>
            </a:r>
            <a:r>
              <a:rPr lang="en-US" altLang="ko-KR" sz="1100" b="1"/>
              <a:t>target="_top"</a:t>
            </a:r>
            <a:r>
              <a:rPr lang="en-US" altLang="ko-KR" sz="1100"/>
              <a:t>&gt;</a:t>
            </a:r>
            <a:r>
              <a:rPr lang="ko-KR" altLang="en-US" sz="1100"/>
              <a:t>매일경제신문</a:t>
            </a:r>
            <a:r>
              <a:rPr lang="en-US" altLang="ko-KR" sz="1100"/>
              <a:t>&lt;/a&gt;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&lt;li&gt;&lt;a href="http://www.w3c.org" </a:t>
            </a:r>
            <a:r>
              <a:rPr lang="en-US" altLang="ko-KR" sz="1100" b="1"/>
              <a:t>target="_blank"</a:t>
            </a:r>
            <a:r>
              <a:rPr lang="en-US" altLang="ko-KR" sz="1100"/>
              <a:t>&gt;</a:t>
            </a:r>
            <a:r>
              <a:rPr lang="ko-KR" altLang="en-US" sz="1100"/>
              <a:t>새 창에 </a:t>
            </a:r>
            <a:r>
              <a:rPr lang="en-US" altLang="ko-KR" sz="1100"/>
              <a:t>W3C&lt;/a&gt;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&lt;/ul&gt;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&lt;/body&gt;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&lt;/html&gt;</a:t>
            </a:r>
            <a:endParaRPr lang="ko-KR" alt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3574862" y="1255795"/>
            <a:ext cx="936178" cy="266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ex2-24.html</a:t>
            </a:r>
            <a:endParaRPr lang="ko-KR" altLang="en-US" sz="1200"/>
          </a:p>
        </p:txBody>
      </p:sp>
      <p:pic>
        <p:nvPicPr>
          <p:cNvPr id="8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48766" y="3112285"/>
            <a:ext cx="3634808" cy="303799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9" name="TextBox 6"/>
          <p:cNvSpPr txBox="1"/>
          <p:nvPr/>
        </p:nvSpPr>
        <p:spPr>
          <a:xfrm>
            <a:off x="3837755" y="3831444"/>
            <a:ext cx="138766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ex2-24-sitelist.html</a:t>
            </a:r>
            <a:endParaRPr lang="ko-KR" altLang="en-US" sz="1200"/>
          </a:p>
        </p:txBody>
      </p:sp>
      <p:sp>
        <p:nvSpPr>
          <p:cNvPr id="10" name="자유형 5"/>
          <p:cNvSpPr/>
          <p:nvPr/>
        </p:nvSpPr>
        <p:spPr>
          <a:xfrm>
            <a:off x="5219281" y="4097917"/>
            <a:ext cx="1379917" cy="699235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9"/>
          <p:cNvSpPr txBox="1"/>
          <p:nvPr/>
        </p:nvSpPr>
        <p:spPr>
          <a:xfrm>
            <a:off x="6926406" y="6244416"/>
            <a:ext cx="856426" cy="280927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/>
              <a:t>left </a:t>
            </a:r>
            <a:r>
              <a:rPr lang="ko-KR" altLang="en-US" sz="1050"/>
              <a:t>프레임</a:t>
            </a:r>
            <a:endParaRPr lang="en-US" altLang="ko-KR" sz="1050"/>
          </a:p>
        </p:txBody>
      </p:sp>
      <p:sp>
        <p:nvSpPr>
          <p:cNvPr id="12" name="TextBox 10"/>
          <p:cNvSpPr txBox="1"/>
          <p:nvPr/>
        </p:nvSpPr>
        <p:spPr>
          <a:xfrm>
            <a:off x="8326660" y="6205892"/>
            <a:ext cx="911806" cy="280927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right </a:t>
            </a:r>
            <a:r>
              <a:rPr lang="ko-KR" altLang="en-US" sz="1050"/>
              <a:t>프레임</a:t>
            </a:r>
            <a:endParaRPr lang="ko-KR" altLang="en-US" sz="10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에서 웹 페이지에 미디어 삽입의 표준화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&lt;audio&gt;, &lt;video&gt; </a:t>
            </a:r>
            <a:r>
              <a:rPr lang="ko-KR" altLang="en-US"/>
              <a:t>태그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HTML5</a:t>
            </a:r>
            <a:r>
              <a:rPr lang="ko-KR" altLang="en-US"/>
              <a:t>에서 오디오 비디오를 삽입하는 표준 태그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플러그인 필요 없음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HTML5 </a:t>
            </a:r>
            <a:r>
              <a:rPr lang="ko-KR" altLang="en-US"/>
              <a:t>표준 브라우저는 플러그인 없이 오디오 비디오 재생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비 표준 미디어 재생 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비 표준 미디어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플래시 등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&lt;embed&gt;, &lt;object&gt; </a:t>
            </a: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미디어 삽입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&lt;video&gt; </a:t>
            </a:r>
            <a:r>
              <a:rPr lang="ko-KR" altLang="en-US"/>
              <a:t>태그 사례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320x240 </a:t>
            </a:r>
            <a:r>
              <a:rPr lang="ko-KR" altLang="en-US"/>
              <a:t>공간에</a:t>
            </a:r>
            <a:r>
              <a:rPr lang="en-US" altLang="ko-KR"/>
              <a:t>, bear.mp4 </a:t>
            </a:r>
            <a:r>
              <a:rPr lang="ko-KR" altLang="en-US"/>
              <a:t>재생</a:t>
            </a:r>
            <a:r>
              <a:rPr lang="en-US" altLang="ko-KR"/>
              <a:t>. </a:t>
            </a:r>
            <a:r>
              <a:rPr lang="ko-KR" altLang="en-US"/>
              <a:t>자동시작</a:t>
            </a:r>
            <a:r>
              <a:rPr lang="en-US" altLang="ko-KR"/>
              <a:t>. </a:t>
            </a:r>
            <a:r>
              <a:rPr lang="ko-KR" altLang="en-US"/>
              <a:t>제어버튼 출력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비디오 소스 별도 지정 방법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&lt;video&gt; </a:t>
            </a: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27166" y="2590880"/>
            <a:ext cx="6912768" cy="379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controls&gt;&lt;/video&gt;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6"/>
          <p:cNvSpPr/>
          <p:nvPr/>
        </p:nvSpPr>
        <p:spPr>
          <a:xfrm>
            <a:off x="1377411" y="4025619"/>
            <a:ext cx="6912768" cy="12874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&lt;source src="bear.mp4" type="video/mp4"&gt;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웹</a:t>
            </a:r>
            <a:r>
              <a:rPr lang="en-US" altLang="ko-KR"/>
              <a:t> </a:t>
            </a:r>
            <a:r>
              <a:rPr lang="ko-KR" altLang="en-US"/>
              <a:t>페이지의 주소</a:t>
            </a:r>
            <a:r>
              <a:rPr lang="en-US" altLang="ko-KR"/>
              <a:t>, URL</a:t>
            </a:r>
            <a:endParaRPr lang="en-US" altLang="ko-KR"/>
          </a:p>
        </p:txBody>
      </p:sp>
      <p:grpSp>
        <p:nvGrpSpPr>
          <p:cNvPr id="5" name="그룹 22"/>
          <p:cNvGrpSpPr/>
          <p:nvPr/>
        </p:nvGrpSpPr>
        <p:grpSpPr>
          <a:xfrm rot="0">
            <a:off x="2033091" y="1640393"/>
            <a:ext cx="8021146" cy="1788606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r>
                <a:rPr lang="en-US" altLang="ko-KR" sz="2400" b="1">
                  <a:solidFill>
                    <a:srgbClr val="0070c0"/>
                  </a:solidFill>
                  <a:latin typeface="Times New Roman"/>
                </a:rPr>
                <a:t>http://</a:t>
              </a:r>
              <a:r>
                <a:rPr lang="en-US" altLang="ko-KR" sz="2400" b="1">
                  <a:solidFill>
                    <a:srgbClr val="c00000"/>
                  </a:solidFill>
                  <a:latin typeface="Times New Roman"/>
                </a:rPr>
                <a:t>www.oracle.com</a:t>
              </a:r>
              <a:r>
                <a:rPr lang="en-US" altLang="ko-KR" sz="2400" b="1">
                  <a:solidFill>
                    <a:srgbClr val="00b050"/>
                  </a:solidFill>
                  <a:latin typeface="Times New Roman"/>
                </a:rPr>
                <a:t>:80</a:t>
              </a:r>
              <a:r>
                <a:rPr lang="en-US" altLang="ko-KR" sz="2400" b="1">
                  <a:solidFill>
                    <a:srgbClr val="7030a0"/>
                  </a:solidFill>
                  <a:latin typeface="Times New Roman"/>
                </a:rPr>
                <a:t>/technetwork/java/</a:t>
              </a:r>
              <a:r>
                <a:rPr lang="en-US" altLang="ko-KR" sz="2400" b="1">
                  <a:solidFill>
                    <a:srgbClr val="00b0f0"/>
                  </a:solidFill>
                  <a:latin typeface="Times New Roman"/>
                </a:rPr>
                <a:t>index.html</a:t>
              </a:r>
              <a:endParaRPr lang="en-US" altLang="ko-KR" sz="2400" b="1">
                <a:solidFill>
                  <a:srgbClr val="00b0f0"/>
                </a:solidFill>
                <a:latin typeface="Times New Roman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>
            <a:xfrm>
              <a:off x="870146" y="1981795"/>
              <a:ext cx="905031" cy="264734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latin typeface="+mj-lt"/>
                </a:rPr>
                <a:t>프로토콜</a:t>
              </a:r>
              <a:endParaRPr lang="ko-KR" altLang="en-US" sz="1400" b="1">
                <a:latin typeface="+mj-lt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>
            <a:xfrm>
              <a:off x="2453916" y="1981795"/>
              <a:ext cx="904201" cy="264734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latin typeface="+mj-lt"/>
                </a:rPr>
                <a:t>서버주소</a:t>
              </a:r>
              <a:endParaRPr lang="ko-KR" altLang="en-US" sz="1400" b="1">
                <a:latin typeface="+mj-lt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>
            <a:xfrm>
              <a:off x="3743567" y="1874074"/>
              <a:ext cx="890900" cy="457672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atin typeface="+mj-lt"/>
                </a:rPr>
                <a:t>TCP/IP</a:t>
              </a:r>
              <a:endParaRPr lang="en-US" altLang="ko-KR" sz="1400" b="1">
                <a:latin typeface="+mj-lt"/>
              </a:endParaRPr>
            </a:p>
            <a:p>
              <a:pPr algn="ctr">
                <a:defRPr/>
              </a:pPr>
              <a:r>
                <a:rPr lang="ko-KR" altLang="en-US" sz="1400" b="1">
                  <a:latin typeface="+mj-lt"/>
                </a:rPr>
                <a:t>포트번호</a:t>
              </a:r>
              <a:endParaRPr lang="ko-KR" altLang="en-US" sz="1400" b="1">
                <a:latin typeface="+mj-lt"/>
              </a:endParaRPr>
            </a:p>
          </p:txBody>
        </p:sp>
        <p:sp>
          <p:nvSpPr>
            <p:cNvPr id="11" name="AutoShape 10"/>
            <p:cNvSpPr/>
            <p:nvPr/>
          </p:nvSpPr>
          <p:spPr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/>
            <p:nvPr/>
          </p:nvSpPr>
          <p:spPr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/>
            <p:nvPr/>
          </p:nvSpPr>
          <p:spPr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/>
            <p:nvPr/>
          </p:nvSpPr>
          <p:spPr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/>
            <p:nvPr/>
          </p:nvSpPr>
          <p:spPr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tailEnd type="triangle" w="med" len="med"/>
            </a:ln>
            <a:effectLst/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tailEnd type="triangle" w="med" len="med"/>
            </a:ln>
            <a:effectLst/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tailEnd type="triangle" w="med" len="med"/>
            </a:ln>
            <a:effectLst/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>
            <a:xfrm>
              <a:off x="5224624" y="1981796"/>
              <a:ext cx="724292" cy="264733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latin typeface="+mj-lt"/>
                </a:rPr>
                <a:t>경로명</a:t>
              </a:r>
              <a:endParaRPr lang="ko-KR" altLang="en-US" sz="1400" b="1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>
            <a:xfrm>
              <a:off x="6994418" y="1859905"/>
              <a:ext cx="905335" cy="46331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latin typeface="+mj-lt"/>
                </a:rPr>
                <a:t>웹페이지</a:t>
              </a:r>
              <a:endParaRPr lang="ko-KR" altLang="en-US" sz="1400" b="1">
                <a:latin typeface="+mj-lt"/>
              </a:endParaRPr>
            </a:p>
            <a:p>
              <a:pPr lvl="0">
                <a:defRPr/>
              </a:pPr>
              <a:r>
                <a:rPr lang="ko-KR" altLang="en-US" sz="1400" b="1">
                  <a:latin typeface="+mj-lt"/>
                </a:rPr>
                <a:t>파일이름</a:t>
              </a:r>
              <a:endParaRPr lang="ko-KR" altLang="en-US" sz="1400" b="1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tailEnd type="triangle" w="med" len="med"/>
            </a:ln>
            <a:effectLst/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tailEnd type="triangle" w="med" len="med"/>
            </a:ln>
            <a:effectLst/>
          </p:spPr>
        </p:cxnSp>
      </p:grpSp>
      <p:sp>
        <p:nvSpPr>
          <p:cNvPr id="23" name="직사각형 2"/>
          <p:cNvSpPr/>
          <p:nvPr/>
        </p:nvSpPr>
        <p:spPr>
          <a:xfrm>
            <a:off x="2031083" y="3610491"/>
            <a:ext cx="8129833" cy="25714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60000"/>
              </a:lnSpc>
              <a:buFont typeface="Wingdings"/>
              <a:buChar char=""/>
              <a:defRPr/>
            </a:pPr>
            <a:r>
              <a:rPr lang="ko-KR" altLang="en-US" sz="1700" b="1" kern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: HTTP, https, file, ftp, telnet, mailto, news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등 </a:t>
            </a:r>
            <a:endParaRPr lang="ko-KR" altLang="en-US" sz="1700" kern="0">
              <a:solidFill>
                <a:srgbClr val="000000"/>
              </a:solidFill>
              <a:latin typeface="+mn-ea"/>
            </a:endParaRPr>
          </a:p>
          <a:p>
            <a:pPr marL="342900" lvl="0" indent="-342900" algn="just">
              <a:lnSpc>
                <a:spcPct val="160000"/>
              </a:lnSpc>
              <a:buFont typeface="Wingdings"/>
              <a:buChar char=""/>
              <a:defRPr/>
            </a:pPr>
            <a:r>
              <a:rPr lang="ko-KR" altLang="en-US" sz="1700" b="1" kern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주소</a:t>
            </a:r>
            <a:endParaRPr lang="ko-KR" altLang="en-US" sz="1700" kern="0">
              <a:solidFill>
                <a:srgbClr val="000000"/>
              </a:solidFill>
              <a:latin typeface="+mn-ea"/>
            </a:endParaRPr>
          </a:p>
          <a:p>
            <a:pPr marL="342900" lvl="0" indent="-342900" algn="just">
              <a:lnSpc>
                <a:spcPct val="160000"/>
              </a:lnSpc>
              <a:buFont typeface="Wingdings"/>
              <a:buChar char=""/>
              <a:defRPr/>
            </a:pPr>
            <a:r>
              <a:rPr lang="en-US" altLang="ko-KR" sz="1700" b="1" kern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700" b="1" kern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700" kern="0">
              <a:solidFill>
                <a:srgbClr val="000000"/>
              </a:solidFill>
              <a:latin typeface="+mn-ea"/>
            </a:endParaRPr>
          </a:p>
          <a:p>
            <a:pPr lvl="4" algn="just">
              <a:lnSpc>
                <a:spcPct val="160000"/>
              </a:lnSpc>
              <a:defRPr/>
            </a:pP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프로토콜마다 다르며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23</a:t>
            </a:r>
            <a:endParaRPr lang="en-US" altLang="ko-KR" sz="1700" kern="0">
              <a:solidFill>
                <a:srgbClr val="000000"/>
              </a:solidFill>
              <a:latin typeface="+mn-ea"/>
            </a:endParaRPr>
          </a:p>
          <a:p>
            <a:pPr marL="342900" lvl="0" indent="-342900" algn="just">
              <a:lnSpc>
                <a:spcPct val="160000"/>
              </a:lnSpc>
              <a:buFont typeface="Wingdings"/>
              <a:buChar char=""/>
              <a:defRPr/>
            </a:pPr>
            <a:r>
              <a:rPr lang="ko-KR" altLang="en-US" sz="1700" b="1" kern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  <a:endParaRPr lang="ko-KR" altLang="en-US" sz="1700" kern="0">
              <a:solidFill>
                <a:srgbClr val="000000"/>
              </a:solidFill>
              <a:latin typeface="+mn-ea"/>
            </a:endParaRPr>
          </a:p>
          <a:p>
            <a:pPr marL="342900" lvl="0" indent="-342900" algn="just">
              <a:lnSpc>
                <a:spcPct val="160000"/>
              </a:lnSpc>
              <a:buFont typeface="Wingdings"/>
              <a:buChar char=""/>
              <a:defRPr/>
            </a:pPr>
            <a:r>
              <a:rPr lang="ko-KR" altLang="en-US" sz="1700" b="1" kern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700" ker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700" kern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700" kern="0" spc="0">
              <a:solidFill>
                <a:srgbClr val="000000"/>
              </a:solidFill>
              <a:effectLst/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&lt;video&gt; </a:t>
            </a:r>
            <a:r>
              <a:rPr lang="ko-KR" altLang="en-US"/>
              <a:t>태그 속성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6771" y="5313073"/>
            <a:ext cx="5715950" cy="1236880"/>
          </a:xfrm>
          <a:prstGeom prst="rect">
            <a:avLst/>
          </a:prstGeom>
        </p:spPr>
      </p:pic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2520" y="1188983"/>
            <a:ext cx="6466959" cy="4128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2-25 &lt;video&gt; </a:t>
            </a:r>
            <a:r>
              <a:rPr lang="ko-KR" altLang="en-US"/>
              <a:t>태그로 비디오 삽입</a:t>
            </a:r>
            <a:endParaRPr lang="ko-KR" altLang="en-US"/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2418" y="2518669"/>
            <a:ext cx="2409686" cy="2650656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6" name="직사각형 2"/>
          <p:cNvSpPr/>
          <p:nvPr/>
        </p:nvSpPr>
        <p:spPr>
          <a:xfrm>
            <a:off x="2451235" y="2326081"/>
            <a:ext cx="4117875" cy="2834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619ed1"/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비디오 삽입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비디오 삽입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&lt;video</a:t>
            </a:r>
            <a:r>
              <a:rPr lang="en-US" altLang="ko-KR" sz="1200"/>
              <a:t> src="media/bear.mp4"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   width="320" height="240" </a:t>
            </a:r>
            <a:r>
              <a:rPr lang="en-US" altLang="ko-KR" sz="1200" b="1"/>
              <a:t>controls&gt;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	</a:t>
            </a:r>
            <a:r>
              <a:rPr lang="ko-KR" altLang="en-US" sz="1200"/>
              <a:t>브라우저가 </a:t>
            </a:r>
            <a:r>
              <a:rPr lang="en-US" altLang="ko-KR" sz="1200"/>
              <a:t>video </a:t>
            </a:r>
            <a:r>
              <a:rPr lang="ko-KR" altLang="en-US" sz="1200"/>
              <a:t>태그를 지원하지 않습니다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&lt;/video&gt;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오른쪽 중괄호 6"/>
          <p:cNvSpPr/>
          <p:nvPr/>
        </p:nvSpPr>
        <p:spPr>
          <a:xfrm>
            <a:off x="9003964" y="3429000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210890" y="3942136"/>
            <a:ext cx="443650" cy="38983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</a:rPr>
              <a:t>240</a:t>
            </a:r>
            <a:endParaRPr lang="en-US" altLang="ko-KR" sz="1000">
              <a:solidFill>
                <a:schemeClr val="accent2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오른쪽 중괄호 19"/>
          <p:cNvSpPr/>
          <p:nvPr/>
        </p:nvSpPr>
        <p:spPr>
          <a:xfrm rot="5400000">
            <a:off x="7751826" y="4106853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20"/>
          <p:cNvSpPr txBox="1"/>
          <p:nvPr/>
        </p:nvSpPr>
        <p:spPr>
          <a:xfrm>
            <a:off x="7589468" y="5302222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5126695" y="4710145"/>
            <a:ext cx="1194664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controls </a:t>
            </a:r>
            <a:r>
              <a:rPr lang="ko-KR" altLang="en-US" sz="1000"/>
              <a:t>속성에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의해 생긴 콘트롤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&lt;audio&gt; </a:t>
            </a:r>
            <a:r>
              <a:rPr lang="ko-KR" altLang="en-US"/>
              <a:t>태그사례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mymusic.mp3</a:t>
            </a:r>
            <a:r>
              <a:rPr lang="ko-KR" altLang="en-US"/>
              <a:t>를 자동으로 재생 시작하고</a:t>
            </a:r>
            <a:r>
              <a:rPr lang="en-US" altLang="ko-KR"/>
              <a:t>, </a:t>
            </a:r>
            <a:r>
              <a:rPr lang="ko-KR" altLang="en-US"/>
              <a:t>제어 버튼 출력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선택 재생 가능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mymusic.mp3</a:t>
            </a:r>
            <a:r>
              <a:rPr lang="ko-KR" altLang="en-US"/>
              <a:t>를 재생할 수 없으면</a:t>
            </a:r>
            <a:r>
              <a:rPr lang="en-US" altLang="ko-KR"/>
              <a:t>, mymusic.ogg </a:t>
            </a:r>
            <a:r>
              <a:rPr lang="ko-KR" altLang="en-US"/>
              <a:t>선택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5874" y="4610267"/>
            <a:ext cx="6933451" cy="1586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&lt;audio controls&gt;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&lt;source src="mymusic.mp3" type="audio/mpeg"&gt;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&lt;source src="mymusic.ogg" type="audio/ogg"&gt;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63998" y="2610874"/>
            <a:ext cx="6912768" cy="38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79999" latinLnBrk="0">
              <a:lnSpc>
                <a:spcPct val="140000"/>
              </a:lnSpc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&lt;audio src="mymusic.mp3" controls loop&gt;&lt;/audio&gt;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3983" y="4604585"/>
            <a:ext cx="7410516" cy="1547103"/>
          </a:xfrm>
          <a:prstGeom prst="rect">
            <a:avLst/>
          </a:prstGeom>
        </p:spPr>
      </p:pic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5372" y="1724265"/>
            <a:ext cx="8201256" cy="2659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2-26 &lt;audio&gt; 태그로 오디오 삽입</a:t>
            </a:r>
            <a:endParaRPr lang="ko-KR" altLang="en-US"/>
          </a:p>
        </p:txBody>
      </p:sp>
      <p:sp>
        <p:nvSpPr>
          <p:cNvPr id="5" name="직사각형 10"/>
          <p:cNvSpPr/>
          <p:nvPr/>
        </p:nvSpPr>
        <p:spPr>
          <a:xfrm>
            <a:off x="1703511" y="1905506"/>
            <a:ext cx="4392488" cy="3017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오디오 삽입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오디오 삽입</a:t>
            </a:r>
            <a:r>
              <a:rPr lang="en-US" altLang="ko-KR" sz="1200"/>
              <a:t>&lt;/h3&gt;</a:t>
            </a:r>
            <a:r>
              <a:rPr lang="ko-KR" altLang="en-US" sz="1200"/>
              <a:t> </a:t>
            </a:r>
            <a:endParaRPr lang="ko-KR" altLang="en-US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ko-KR" altLang="en-US" sz="1200"/>
              <a:t>재생 버튼을 누르면 음악이 연주됩니다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&lt;audio</a:t>
            </a:r>
            <a:r>
              <a:rPr lang="en-US" altLang="ko-KR" sz="1200"/>
              <a:t> src="media/EmbraceableYou.mp3" 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controls loop</a:t>
            </a:r>
            <a:r>
              <a:rPr lang="en-US" altLang="ko-KR" sz="1200" b="1"/>
              <a:t>&gt;</a:t>
            </a:r>
            <a:endParaRPr lang="en-US" altLang="ko-KR" sz="1200" b="1"/>
          </a:p>
          <a:p>
            <a:pPr defTabSz="179999">
              <a:defRPr/>
            </a:pPr>
            <a:r>
              <a:rPr lang="ko-KR" altLang="en-US" sz="1200"/>
              <a:t>   브라우저가 </a:t>
            </a:r>
            <a:r>
              <a:rPr lang="en-US" altLang="ko-KR" sz="1200"/>
              <a:t>audio </a:t>
            </a:r>
            <a:r>
              <a:rPr lang="ko-KR" altLang="en-US" sz="1200"/>
              <a:t>태그를 지원하지 않습니다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&lt;/audio&gt;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5201" y="1905506"/>
            <a:ext cx="3434533" cy="230783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7" name="TextBox 4"/>
          <p:cNvSpPr txBox="1"/>
          <p:nvPr/>
        </p:nvSpPr>
        <p:spPr>
          <a:xfrm>
            <a:off x="2315580" y="5258078"/>
            <a:ext cx="7560840" cy="51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rgbClr val="0070c0"/>
                </a:solidFill>
              </a:rPr>
              <a:t>최신 브라우저에서는 보안의 이유로 </a:t>
            </a:r>
            <a:r>
              <a:rPr lang="en-US" altLang="ko-KR" sz="1400">
                <a:solidFill>
                  <a:srgbClr val="0070c0"/>
                </a:solidFill>
              </a:rPr>
              <a:t>&lt;audio&gt;</a:t>
            </a:r>
            <a:r>
              <a:rPr lang="ko-KR" altLang="en-US" sz="1400">
                <a:solidFill>
                  <a:srgbClr val="0070c0"/>
                </a:solidFill>
              </a:rPr>
              <a:t>와 </a:t>
            </a:r>
            <a:r>
              <a:rPr lang="en-US" altLang="ko-KR" sz="1400">
                <a:solidFill>
                  <a:srgbClr val="0070c0"/>
                </a:solidFill>
              </a:rPr>
              <a:t>&lt;video&gt; </a:t>
            </a:r>
            <a:r>
              <a:rPr lang="ko-KR" altLang="en-US" sz="1400">
                <a:solidFill>
                  <a:srgbClr val="0070c0"/>
                </a:solidFill>
              </a:rPr>
              <a:t>태그의 </a:t>
            </a:r>
            <a:r>
              <a:rPr lang="en-US" altLang="ko-KR" sz="1400">
                <a:solidFill>
                  <a:srgbClr val="0070c0"/>
                </a:solidFill>
              </a:rPr>
              <a:t>autoplay </a:t>
            </a:r>
            <a:r>
              <a:rPr lang="ko-KR" altLang="en-US" sz="140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  <a:r>
              <a:rPr lang="ko-KR" altLang="en-US" sz="1400">
                <a:solidFill>
                  <a:srgbClr val="0070c0"/>
                </a:solidFill>
              </a:rPr>
              <a:t> 사용자가 브라우저 상에서 재생 버튼을</a:t>
            </a:r>
            <a:r>
              <a:rPr lang="en-US" altLang="ko-KR" sz="1400">
                <a:solidFill>
                  <a:srgbClr val="0070c0"/>
                </a:solidFill>
              </a:rPr>
              <a:t> </a:t>
            </a:r>
            <a:r>
              <a:rPr lang="ko-KR" altLang="en-US" sz="1400">
                <a:solidFill>
                  <a:srgbClr val="0070c0"/>
                </a:solidFill>
              </a:rPr>
              <a:t>눌러야 작동한다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  <a:endParaRPr lang="en-US" altLang="ko-KR" sz="14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Thanks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페이지 구성 </a:t>
            </a:r>
            <a:r>
              <a:rPr lang="en-US" altLang="ko-KR"/>
              <a:t>3 </a:t>
            </a:r>
            <a:r>
              <a:rPr lang="ko-KR" altLang="en-US"/>
              <a:t>요소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페이지의 구조와 내용 </a:t>
            </a:r>
            <a:r>
              <a:rPr lang="en-US" altLang="ko-KR"/>
              <a:t>- HTML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웹 페이지의 모양 </a:t>
            </a:r>
            <a:r>
              <a:rPr lang="en-US" altLang="ko-KR"/>
              <a:t>- CSS(Cascading Style Sheet)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웹 페이지의 행동 및 응용 프로그램 </a:t>
            </a:r>
            <a:r>
              <a:rPr lang="en-US" altLang="ko-KR"/>
              <a:t>– Javascript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웹 페이지는 </a:t>
            </a:r>
            <a:r>
              <a:rPr lang="en-US" altLang="ko-KR"/>
              <a:t>3 </a:t>
            </a:r>
            <a:r>
              <a:rPr lang="ko-KR" altLang="en-US"/>
              <a:t>요소를 분리하여 개발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웹 페이지 구성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4055" y="2619044"/>
            <a:ext cx="3722126" cy="1619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1. HTML 태그로 문서의 구조와 내용 만들기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HTML, CSS, Javascript</a:t>
            </a:r>
            <a:r>
              <a:rPr lang="ko-KR" altLang="en-US"/>
              <a:t>로 분리된 웹 페이지 만들기</a:t>
            </a:r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4855" y="2678780"/>
            <a:ext cx="3408842" cy="2441467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6" name="직사각형 3"/>
          <p:cNvSpPr/>
          <p:nvPr/>
        </p:nvSpPr>
        <p:spPr>
          <a:xfrm>
            <a:off x="1847528" y="2678780"/>
            <a:ext cx="4248472" cy="3081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300"/>
              <a:t>&lt;!DOCTYPE html&gt;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&lt;html&gt;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&lt;head&gt;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&lt;meta charset=</a:t>
            </a:r>
            <a:r>
              <a:rPr lang="en-US" altLang="ko-KR" sz="1400"/>
              <a:t>"</a:t>
            </a:r>
            <a:r>
              <a:rPr lang="en-US" altLang="ko-KR" sz="1300"/>
              <a:t>utf-8</a:t>
            </a:r>
            <a:r>
              <a:rPr lang="en-US" altLang="ko-KR" sz="1200"/>
              <a:t>"</a:t>
            </a:r>
            <a:r>
              <a:rPr lang="en-US" altLang="ko-KR" sz="1300"/>
              <a:t>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&lt;title&gt;</a:t>
            </a:r>
            <a:r>
              <a:rPr lang="ko-KR" altLang="en-US" sz="1300"/>
              <a:t>웹 페이지의 구성 요소</a:t>
            </a:r>
            <a:r>
              <a:rPr lang="en-US" altLang="ko-KR" sz="1300"/>
              <a:t>&lt;/title&gt;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&lt;/head&gt;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&lt;body&gt;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&lt;h3&gt;Elvis Presley&lt;/h3&gt;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&lt;hr&gt;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He was an American singer and actor. In November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1956, he made his film debut in &lt;span&gt;Love Me 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Tender&lt;/span&gt;. He is often referred to as 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"&lt;span&gt;the King of Rock and Roll&lt;/span&gt;".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&lt;/body&gt;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&lt;/html&gt;</a:t>
            </a:r>
            <a:endParaRPr lang="ko-KR" altLang="en-US" sz="1300"/>
          </a:p>
        </p:txBody>
      </p:sp>
      <p:sp>
        <p:nvSpPr>
          <p:cNvPr id="7" name="TextBox 5"/>
          <p:cNvSpPr txBox="1"/>
          <p:nvPr/>
        </p:nvSpPr>
        <p:spPr>
          <a:xfrm>
            <a:off x="6284855" y="5402008"/>
            <a:ext cx="2850460" cy="280927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/>
              <a:t>HTML </a:t>
            </a:r>
            <a:r>
              <a:rPr lang="ko-KR" altLang="en-US" sz="1050"/>
              <a:t>태그로 구조와 내용만 있는 웹 페이지</a:t>
            </a:r>
            <a:endParaRPr lang="ko-KR" altLang="en-US" sz="10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2. CSS 코드로 문서 모양 만들기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HTML, CSS, Javascript</a:t>
            </a:r>
            <a:r>
              <a:rPr lang="ko-KR" altLang="en-US"/>
              <a:t>로 분리된 웹 페이지 만들기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58725" y="1934538"/>
            <a:ext cx="3137458" cy="2596882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직사각형 6"/>
          <p:cNvSpPr/>
          <p:nvPr/>
        </p:nvSpPr>
        <p:spPr>
          <a:xfrm>
            <a:off x="2148253" y="1918716"/>
            <a:ext cx="4248472" cy="466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300"/>
              <a:t>&lt;!DOCTYPE html&gt;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&lt;html&gt;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&lt;head&gt;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&lt;meta charset=</a:t>
            </a:r>
            <a:r>
              <a:rPr lang="en-US" altLang="ko-KR" sz="1400"/>
              <a:t>"</a:t>
            </a:r>
            <a:r>
              <a:rPr lang="en-US" altLang="ko-KR" sz="1300"/>
              <a:t>utf-8</a:t>
            </a:r>
            <a:r>
              <a:rPr lang="en-US" altLang="ko-KR" sz="1200"/>
              <a:t>"</a:t>
            </a:r>
            <a:r>
              <a:rPr lang="en-US" altLang="ko-KR" sz="1300"/>
              <a:t>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&lt;title&gt;</a:t>
            </a:r>
            <a:r>
              <a:rPr lang="ko-KR" altLang="en-US" sz="1300"/>
              <a:t>웹 페이지의 구성 요소</a:t>
            </a:r>
            <a:r>
              <a:rPr lang="en-US" altLang="ko-KR" sz="1300"/>
              <a:t>&lt;/title&gt;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 b="1">
                <a:solidFill>
                  <a:srgbClr val="c00000"/>
                </a:solidFill>
              </a:rPr>
              <a:t>&lt;style&gt;</a:t>
            </a:r>
            <a:endParaRPr lang="en-US" altLang="ko-KR" sz="1300" b="1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>
                <a:solidFill>
                  <a:srgbClr val="c00000"/>
                </a:solidFill>
              </a:rPr>
              <a:t>	body { background-color : linen; color : green;</a:t>
            </a:r>
            <a:endParaRPr lang="en-US" altLang="ko-KR" sz="1300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>
                <a:solidFill>
                  <a:srgbClr val="c00000"/>
                </a:solidFill>
              </a:rPr>
              <a:t>				margin-left : 40px; margin-right : 40px;}</a:t>
            </a:r>
            <a:endParaRPr lang="en-US" altLang="ko-KR" sz="1300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>
                <a:solidFill>
                  <a:srgbClr val="c00000"/>
                </a:solidFill>
              </a:rPr>
              <a:t>	h3 { text-align : center; color : darkred;}</a:t>
            </a:r>
            <a:endParaRPr lang="en-US" altLang="ko-KR" sz="1300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>
                <a:solidFill>
                  <a:srgbClr val="c00000"/>
                </a:solidFill>
              </a:rPr>
              <a:t>	hr { height : 5px; border : solid grey; </a:t>
            </a:r>
            <a:endParaRPr lang="en-US" altLang="ko-KR" sz="1300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>
                <a:solidFill>
                  <a:srgbClr val="c00000"/>
                </a:solidFill>
              </a:rPr>
              <a:t>				background-color : grey }</a:t>
            </a:r>
            <a:endParaRPr lang="en-US" altLang="ko-KR" sz="1300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>
                <a:solidFill>
                  <a:srgbClr val="c00000"/>
                </a:solidFill>
              </a:rPr>
              <a:t>	span { color: blue; font-size: 20px; }</a:t>
            </a:r>
            <a:endParaRPr lang="en-US" altLang="ko-KR" sz="1300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 b="1">
                <a:solidFill>
                  <a:srgbClr val="c00000"/>
                </a:solidFill>
              </a:rPr>
              <a:t>&lt;/style&gt;</a:t>
            </a:r>
            <a:endParaRPr lang="en-US" altLang="ko-KR" sz="1300" b="1">
              <a:solidFill>
                <a:srgbClr val="c00000"/>
              </a:solidFill>
            </a:endParaRPr>
          </a:p>
          <a:p>
            <a:pPr defTabSz="179999">
              <a:defRPr/>
            </a:pPr>
            <a:r>
              <a:rPr lang="en-US" altLang="ko-KR" sz="1300"/>
              <a:t>&lt;/head&gt;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&lt;body&gt;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&lt;h3&gt;Elvis Presley&lt;/h3&gt;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&lt;hr&gt;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He was an American singer and actor. In November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1956, he made his film debut in &lt;span&gt;Love Me 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Tender&lt;/span&gt;. He is often referred to as 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"&lt;span&gt;the King of Rock and Roll&lt;/span&gt;".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&lt;/body&gt;</a:t>
            </a:r>
            <a:endParaRPr lang="en-US" altLang="ko-KR" sz="1300"/>
          </a:p>
          <a:p>
            <a:pPr defTabSz="179999">
              <a:defRPr/>
            </a:pPr>
            <a:r>
              <a:rPr lang="en-US" altLang="ko-KR" sz="1300"/>
              <a:t>&lt;/html&gt;</a:t>
            </a:r>
            <a:endParaRPr lang="ko-KR" altLang="en-US" sz="1300"/>
          </a:p>
        </p:txBody>
      </p:sp>
      <p:sp>
        <p:nvSpPr>
          <p:cNvPr id="7" name="TextBox 8"/>
          <p:cNvSpPr txBox="1"/>
          <p:nvPr/>
        </p:nvSpPr>
        <p:spPr>
          <a:xfrm>
            <a:off x="3302340" y="4481798"/>
            <a:ext cx="2146463" cy="280927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/>
              <a:t>CSS</a:t>
            </a:r>
            <a:r>
              <a:rPr lang="ko-KR" altLang="en-US" sz="1050"/>
              <a:t>로 문서의 모양</a:t>
            </a:r>
            <a:r>
              <a:rPr lang="en-US" altLang="ko-KR" sz="1050"/>
              <a:t>(</a:t>
            </a:r>
            <a:r>
              <a:rPr lang="ko-KR" altLang="en-US" sz="1050"/>
              <a:t>스타일</a:t>
            </a:r>
            <a:r>
              <a:rPr lang="en-US" altLang="ko-KR" sz="1050"/>
              <a:t>)</a:t>
            </a:r>
            <a:r>
              <a:rPr lang="ko-KR" altLang="en-US" sz="1050"/>
              <a:t> 코딩</a:t>
            </a:r>
            <a:endParaRPr lang="ko-KR" altLang="en-US" sz="10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2511</ep:Words>
  <ep:PresentationFormat>와이드스크린(16:9)</ep:PresentationFormat>
  <ep:Paragraphs>1022</ep:Paragraphs>
  <ep:Slides>65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ep:HeadingPairs>
  <ep:TitlesOfParts>
    <vt:vector size="66" baseType="lpstr">
      <vt:lpstr>Office 테마</vt:lpstr>
      <vt:lpstr>23-1학기 네트워크 프로그래밍 02. HTML5 기본문서 만들기</vt:lpstr>
      <vt:lpstr>슬라이드 2</vt:lpstr>
      <vt:lpstr>Review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HTML5 기본 문서 만들기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Thanks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2013-06-10T01:40:48.000</dcterms:created>
  <dc:creator>김영호</dc:creator>
  <cp:lastModifiedBy>user</cp:lastModifiedBy>
  <dcterms:modified xsi:type="dcterms:W3CDTF">2023-04-04T03:32:24.384</dcterms:modified>
  <cp:revision>727</cp:revision>
  <dc:title>Rigidle : Aiding 3D Object Rigid Transformation with Device using Handle-bar Metaphor</dc:title>
  <cp:version/>
</cp:coreProperties>
</file>